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62" r:id="rId3"/>
    <p:sldId id="277" r:id="rId4"/>
    <p:sldId id="260" r:id="rId5"/>
    <p:sldId id="263" r:id="rId6"/>
    <p:sldId id="264" r:id="rId7"/>
    <p:sldId id="265" r:id="rId8"/>
    <p:sldId id="266" r:id="rId9"/>
    <p:sldId id="267" r:id="rId10"/>
    <p:sldId id="273" r:id="rId11"/>
    <p:sldId id="275" r:id="rId12"/>
    <p:sldId id="268" r:id="rId13"/>
    <p:sldId id="269" r:id="rId14"/>
    <p:sldId id="276" r:id="rId15"/>
    <p:sldId id="278" r:id="rId16"/>
    <p:sldId id="271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FD8-CD91-4B01-95D1-4C12E215EEB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9E7-4F79-4E18-8040-6340BF3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1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FD8-CD91-4B01-95D1-4C12E215EEB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9E7-4F79-4E18-8040-6340BF3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51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FD8-CD91-4B01-95D1-4C12E215EEB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9E7-4F79-4E18-8040-6340BF309D8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9278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FD8-CD91-4B01-95D1-4C12E215EEB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9E7-4F79-4E18-8040-6340BF3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7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FD8-CD91-4B01-95D1-4C12E215EEB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9E7-4F79-4E18-8040-6340BF309D8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0892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FD8-CD91-4B01-95D1-4C12E215EEB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9E7-4F79-4E18-8040-6340BF3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802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FD8-CD91-4B01-95D1-4C12E215EEB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9E7-4F79-4E18-8040-6340BF3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71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FD8-CD91-4B01-95D1-4C12E215EEB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9E7-4F79-4E18-8040-6340BF3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85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FD8-CD91-4B01-95D1-4C12E215EEB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9E7-4F79-4E18-8040-6340BF3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71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FD8-CD91-4B01-95D1-4C12E215EEB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9E7-4F79-4E18-8040-6340BF3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53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FD8-CD91-4B01-95D1-4C12E215EEB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9E7-4F79-4E18-8040-6340BF3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7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FD8-CD91-4B01-95D1-4C12E215EEB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9E7-4F79-4E18-8040-6340BF3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71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FD8-CD91-4B01-95D1-4C12E215EEB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9E7-4F79-4E18-8040-6340BF3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41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FD8-CD91-4B01-95D1-4C12E215EEB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9E7-4F79-4E18-8040-6340BF3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7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FD8-CD91-4B01-95D1-4C12E215EEB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9E7-4F79-4E18-8040-6340BF3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2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AFD8-CD91-4B01-95D1-4C12E215EEB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59E7-4F79-4E18-8040-6340BF3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85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4AFD8-CD91-4B01-95D1-4C12E215EEB3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AC59E7-4F79-4E18-8040-6340BF30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56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3" Type="http://schemas.openxmlformats.org/officeDocument/2006/relationships/image" Target="../media/image28.jpeg"/><Relationship Id="rId21" Type="http://schemas.openxmlformats.org/officeDocument/2006/relationships/image" Target="../media/image46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image" Target="../media/image27.jpeg"/><Relationship Id="rId16" Type="http://schemas.openxmlformats.org/officeDocument/2006/relationships/image" Target="../media/image41.jpe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19" Type="http://schemas.openxmlformats.org/officeDocument/2006/relationships/image" Target="../media/image44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gif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«</a:t>
            </a:r>
            <a:r>
              <a:rPr lang="ru-RU" sz="4400" b="1" i="1" dirty="0" err="1" smtClean="0">
                <a:solidFill>
                  <a:srgbClr val="FF0000"/>
                </a:solidFill>
              </a:rPr>
              <a:t>Синквейн</a:t>
            </a:r>
            <a:r>
              <a:rPr lang="ru-RU" sz="4400" b="1" i="1" dirty="0" smtClean="0">
                <a:solidFill>
                  <a:srgbClr val="FF0000"/>
                </a:solidFill>
              </a:rPr>
              <a:t>-эффективный прием технологии развития мышления и речи дошкольников»</a:t>
            </a:r>
            <a:br>
              <a:rPr lang="ru-RU" sz="4400" b="1" i="1" dirty="0" smtClean="0">
                <a:solidFill>
                  <a:srgbClr val="FF0000"/>
                </a:solidFill>
              </a:rPr>
            </a:b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2536" y="-94176"/>
            <a:ext cx="7766936" cy="499742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Мастер-класс</a:t>
            </a:r>
          </a:p>
          <a:p>
            <a:pPr algn="ctr"/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4400" b="1" dirty="0" smtClean="0"/>
          </a:p>
          <a:p>
            <a:endParaRPr lang="ru-RU" sz="4400" b="1" dirty="0" smtClean="0"/>
          </a:p>
          <a:p>
            <a:endParaRPr lang="ru-RU" sz="4400" b="1" dirty="0"/>
          </a:p>
          <a:p>
            <a:endParaRPr lang="ru-RU" sz="4400" b="1" dirty="0" smtClean="0"/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Подготовил: 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воспитатель</a:t>
            </a:r>
          </a:p>
          <a:p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</a:rPr>
              <a:t>Гудова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</a:rPr>
              <a:t>Асият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</a:rPr>
              <a:t>Алиевна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9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35077" cy="1320800"/>
          </a:xfrm>
        </p:spPr>
        <p:txBody>
          <a:bodyPr/>
          <a:lstStyle/>
          <a:p>
            <a:r>
              <a:rPr lang="ru-RU" b="1" dirty="0" smtClean="0"/>
              <a:t>Задание «Отгадай </a:t>
            </a:r>
            <a:r>
              <a:rPr lang="ru-RU" b="1" dirty="0" err="1"/>
              <a:t>синквейн</a:t>
            </a:r>
            <a:r>
              <a:rPr lang="ru-RU" b="1" dirty="0"/>
              <a:t> – загадку» 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ru-RU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………</a:t>
            </a: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  <a:r>
              <a:rPr lang="ru-RU" sz="2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  <a:t>?</a:t>
            </a:r>
            <a:b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  <a:t>2. </a:t>
            </a:r>
            <a:r>
              <a:rPr lang="ru-RU" sz="2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Добрый, </a:t>
            </a: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  <a:t>трудолюбивый.</a:t>
            </a:r>
            <a:b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  <a:t>3. Заботится, учит, </a:t>
            </a:r>
            <a:r>
              <a:rPr lang="ru-RU" sz="2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воспитывает.</a:t>
            </a: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  <a:t>4. Смастерил деревянную куклу.</a:t>
            </a:r>
            <a:b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  <a:t>5. Мастер на все руки.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8" name="Picture 4" descr="https://s.poembook.ru/user/05/bc/85/b0ad64fad36f1b0123bb25fbf7918a00b3c7b7c0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538" y="2160588"/>
            <a:ext cx="2856623" cy="3881437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25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38897"/>
            <a:ext cx="4184035" cy="6030098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lvl="0" indent="0" algn="ctr">
              <a:buClr>
                <a:srgbClr val="90C226"/>
              </a:buClr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1……. </a:t>
            </a: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  <a:t>?</a:t>
            </a:r>
            <a:b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  <a:t>2. Мудрая, старая.</a:t>
            </a:r>
            <a:b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  <a:t>3. Плавает, ползает, живет в пруду.</a:t>
            </a:r>
            <a:b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4.Она подарила </a:t>
            </a: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  <a:t>золотой ключик Буратино.</a:t>
            </a:r>
            <a:b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  <a:t>5. Долгожительница</a:t>
            </a:r>
            <a:r>
              <a:rPr lang="ru-RU" sz="2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pPr marL="0" lvl="0" indent="0" algn="ctr">
              <a:buClr>
                <a:srgbClr val="90C226"/>
              </a:buClr>
              <a:buNone/>
            </a:pPr>
            <a:endParaRPr lang="ru-RU" sz="2800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lvl="0" indent="0" algn="ctr">
              <a:buClr>
                <a:srgbClr val="90C226"/>
              </a:buClr>
              <a:buNone/>
            </a:pPr>
            <a:endParaRPr lang="ru-RU" sz="28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238897"/>
            <a:ext cx="4184034" cy="6030098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lvl="0" indent="0" algn="ctr">
              <a:buClr>
                <a:srgbClr val="90C226"/>
              </a:buClr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1……. </a:t>
            </a: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  <a:t>?</a:t>
            </a:r>
            <a:b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  <a:t>2. Добрая, умная.</a:t>
            </a:r>
            <a:b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  <a:t>3. Воспитывает, помогает, заботится.</a:t>
            </a:r>
            <a:b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  <a:t>4. Любит порядок во всем.</a:t>
            </a:r>
            <a:b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2800" i="1" dirty="0">
                <a:solidFill>
                  <a:srgbClr val="FF0000"/>
                </a:solidFill>
                <a:latin typeface="Calibri" panose="020F0502020204030204" pitchFamily="34" charset="0"/>
              </a:rPr>
              <a:t>5. Девочка с голубыми волосами.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2" descr="http://rdbrdb.ru/djyrnal/babko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57" y="3609201"/>
            <a:ext cx="2233484" cy="2432159"/>
          </a:xfrm>
          <a:prstGeom prst="rect">
            <a:avLst/>
          </a:prstGeom>
          <a:noFill/>
          <a:extLst/>
        </p:spPr>
      </p:pic>
      <p:pic>
        <p:nvPicPr>
          <p:cNvPr id="8" name="Рисунок 7" descr="http://www.dpol4.ru/img/picture/Nov/12/198772218e10c849afe38df5b3c89493/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849" y="3704780"/>
            <a:ext cx="1308993" cy="2336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801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Составление </a:t>
            </a:r>
            <a:r>
              <a:rPr lang="ru-RU" sz="2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синквейна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ru-RU" sz="2400" i="1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индивидуально</a:t>
            </a:r>
            <a:r>
              <a:rPr lang="ru-RU" sz="2400" i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по хорошо знакомым героям детских произведений с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опорой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на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u="sng" dirty="0">
                <a:latin typeface="Calibri" panose="020F0502020204030204" pitchFamily="34" charset="0"/>
              </a:rPr>
              <a:t>дидактический материал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в виде </a:t>
            </a:r>
            <a:r>
              <a:rPr lang="ru-RU" sz="2400" u="sng" dirty="0">
                <a:latin typeface="Calibri" panose="020F0502020204030204" pitchFamily="34" charset="0"/>
              </a:rPr>
              <a:t>опорных рисунков-символов</a:t>
            </a:r>
            <a:r>
              <a:rPr lang="ru-RU" sz="2400" i="1" u="sng" dirty="0">
                <a:latin typeface="Calibri" panose="020F0502020204030204" pitchFamily="34" charset="0"/>
              </a:rPr>
              <a:t> </a:t>
            </a:r>
            <a:r>
              <a:rPr lang="ru-RU" sz="2400" i="1" dirty="0">
                <a:latin typeface="Calibri" panose="020F0502020204030204" pitchFamily="34" charset="0"/>
              </a:rPr>
              <a:t>(мнемотехники),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</a:rPr>
              <a:t>предложенных воспитателем</a:t>
            </a:r>
            <a:r>
              <a:rPr lang="ru-RU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r>
              <a:rPr lang="ru-RU" sz="2200" b="1" dirty="0">
                <a:solidFill>
                  <a:srgbClr val="54A021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ru-RU" sz="2200" b="1" dirty="0" smtClean="0">
                <a:solidFill>
                  <a:srgbClr val="54A021">
                    <a:lumMod val="75000"/>
                  </a:srgbClr>
                </a:solidFill>
                <a:latin typeface="Calibri" panose="020F0502020204030204" pitchFamily="34" charset="0"/>
              </a:rPr>
              <a:t/>
            </a:r>
            <a:br>
              <a:rPr lang="ru-RU" sz="2200" b="1" dirty="0" smtClean="0">
                <a:solidFill>
                  <a:srgbClr val="54A021">
                    <a:lumMod val="75000"/>
                  </a:srgbClr>
                </a:solidFill>
                <a:latin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54A021">
                    <a:lumMod val="75000"/>
                  </a:srgbClr>
                </a:solidFill>
                <a:latin typeface="Calibri" panose="020F0502020204030204" pitchFamily="34" charset="0"/>
              </a:rPr>
              <a:t>З</a:t>
            </a:r>
            <a:r>
              <a:rPr lang="ru-RU" sz="2400" dirty="0" smtClean="0">
                <a:solidFill>
                  <a:srgbClr val="54A021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адание </a:t>
            </a:r>
            <a:r>
              <a:rPr lang="ru-RU" sz="2400" dirty="0">
                <a:solidFill>
                  <a:srgbClr val="54A021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«Выложи картинки по схеме»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9070" y="2092411"/>
            <a:ext cx="4062299" cy="39489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                                                         </a:t>
            </a:r>
            <a:r>
              <a:rPr lang="ru-RU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1.РЫБКА .</a:t>
            </a:r>
            <a:r>
              <a:rPr lang="ru-RU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               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2.ЗОЛОТАЯ</a:t>
            </a:r>
            <a:r>
              <a:rPr lang="ru-RU" i="1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ru-RU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ГОВОРЯЩАЯ.</a:t>
            </a:r>
            <a:endParaRPr lang="ru-RU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3.ПЛАВАЕТ</a:t>
            </a:r>
            <a:r>
              <a:rPr lang="ru-RU" i="1" dirty="0">
                <a:solidFill>
                  <a:srgbClr val="FF0000"/>
                </a:solidFill>
                <a:latin typeface="Calibri" panose="020F0502020204030204" pitchFamily="34" charset="0"/>
              </a:rPr>
              <a:t>, СЛУШАЕТ, </a:t>
            </a:r>
            <a:r>
              <a:rPr lang="ru-RU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НАКАЗЫВАЕТ.</a:t>
            </a:r>
            <a:endParaRPr lang="ru-RU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4.  </a:t>
            </a:r>
            <a:r>
              <a:rPr lang="ru-RU" i="1" dirty="0">
                <a:solidFill>
                  <a:srgbClr val="FF0000"/>
                </a:solidFill>
                <a:latin typeface="Calibri" panose="020F0502020204030204" pitchFamily="34" charset="0"/>
              </a:rPr>
              <a:t>ОНА ВОЛШЕБНАЯ ПОМОЩНИЦА </a:t>
            </a:r>
            <a:r>
              <a:rPr lang="ru-RU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ДЛЯ СТАРИКА.</a:t>
            </a:r>
            <a:endParaRPr lang="ru-RU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5. </a:t>
            </a:r>
            <a:r>
              <a:rPr lang="ru-RU" i="1" dirty="0">
                <a:solidFill>
                  <a:srgbClr val="FF0000"/>
                </a:solidFill>
                <a:latin typeface="Calibri" panose="020F0502020204030204" pitchFamily="34" charset="0"/>
              </a:rPr>
              <a:t>ВЛАДЫЧЕЦА </a:t>
            </a:r>
            <a:r>
              <a:rPr lang="ru-RU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МОРСКАЯ.</a:t>
            </a:r>
            <a:endParaRPr lang="ru-RU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5823920"/>
              </p:ext>
            </p:extLst>
          </p:nvPr>
        </p:nvGraphicFramePr>
        <p:xfrm>
          <a:off x="6328907" y="2228249"/>
          <a:ext cx="2466476" cy="3881435"/>
        </p:xfrm>
        <a:graphic>
          <a:graphicData uri="http://schemas.openxmlformats.org/drawingml/2006/table">
            <a:tbl>
              <a:tblPr firstRow="1" firstCol="1" bandRow="1"/>
              <a:tblGrid>
                <a:gridCol w="375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5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6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67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2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7628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28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28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142" name="Рисунок 6" descr="https://im0-tub-ru.yandex.net/i?id=cec310ff796121611a0785b83bebabcd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67" y="2285573"/>
            <a:ext cx="692355" cy="66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Рисунок 31" descr="https://im0-tub-ru.yandex.net/i?id=fd502102e890098a5cd406dc598e50e9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67" y="4599736"/>
            <a:ext cx="496416" cy="59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Рисунок 10" descr="http://st.depositphotos.com/1001696/3767/i/950/depositphotos_37679087-stock-photo-goldfish-with-fins-and-sca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9" r="55579" b="22952"/>
          <a:stretch>
            <a:fillRect/>
          </a:stretch>
        </p:blipFill>
        <p:spPr bwMode="auto">
          <a:xfrm>
            <a:off x="6769641" y="3860518"/>
            <a:ext cx="401276" cy="63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Рисунок 11" descr="http://images.easyfreeclipart.com/1615/ohr-symbolillustration-des-vektors-menschliche-16158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103" y="3872041"/>
            <a:ext cx="447979" cy="58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Рисунок 17" descr="http://duimovochka7.com/wp-content/uploads/2016/04/86935G7jt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r="14577"/>
          <a:stretch>
            <a:fillRect/>
          </a:stretch>
        </p:blipFill>
        <p:spPr bwMode="auto">
          <a:xfrm>
            <a:off x="7904686" y="3786883"/>
            <a:ext cx="457579" cy="68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Рисунок 13" descr="http://st.depositphotos.com/1967477/2541/v/950/depositphotos_25415603-Golden-fish-carto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56" y="4609090"/>
            <a:ext cx="496416" cy="56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Рисунок 26" descr="http://master-na-chas.spb.ru/4733579_220dd0f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3" t="15872"/>
          <a:stretch>
            <a:fillRect/>
          </a:stretch>
        </p:blipFill>
        <p:spPr bwMode="auto">
          <a:xfrm>
            <a:off x="7624409" y="4578691"/>
            <a:ext cx="488178" cy="63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Рисунок 8" descr="http://www.clipartkid.com/images/629/an-illustration-of-open-mouth-or-lips-talking-with-a-speech-bubble-for-rVWqeN-clipar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" r="1389" b="12154"/>
          <a:stretch>
            <a:fillRect/>
          </a:stretch>
        </p:blipFill>
        <p:spPr bwMode="auto">
          <a:xfrm>
            <a:off x="7660597" y="3057419"/>
            <a:ext cx="488178" cy="60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Рисунок 28" descr="http://gtrk-omsk.ru/upload/iblock/edc/imag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1" t="1025" r="48799" b="10887"/>
          <a:stretch>
            <a:fillRect/>
          </a:stretch>
        </p:blipFill>
        <p:spPr bwMode="auto">
          <a:xfrm>
            <a:off x="8207113" y="4609090"/>
            <a:ext cx="545843" cy="6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Рисунок 14" descr="https://im0-tub-ru.yandex.net/i?id=23534f0c52a35f6368e780ac621171ae&amp;n=33&amp;h=215&amp;w=28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9" t="23079" r="7777" b="-723"/>
          <a:stretch>
            <a:fillRect/>
          </a:stretch>
        </p:blipFill>
        <p:spPr bwMode="auto">
          <a:xfrm>
            <a:off x="7119660" y="5370582"/>
            <a:ext cx="820445" cy="73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Овал 27"/>
          <p:cNvSpPr/>
          <p:nvPr/>
        </p:nvSpPr>
        <p:spPr>
          <a:xfrm>
            <a:off x="7009859" y="3107403"/>
            <a:ext cx="501234" cy="550444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722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4912" y="315313"/>
            <a:ext cx="4152492" cy="6242006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1. Старик                                                </a:t>
            </a: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2.</a:t>
            </a:r>
            <a:r>
              <a:rPr lang="ru-RU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Ласковый</a:t>
            </a:r>
            <a:r>
              <a:rPr lang="ru-RU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, добрый </a:t>
            </a: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.                                                                       3.Поймал,отпустил</a:t>
            </a:r>
            <a:r>
              <a:rPr lang="ru-RU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поклонился</a:t>
            </a:r>
            <a:r>
              <a:rPr lang="ru-RU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               4.Старик выполняет </a:t>
            </a:r>
            <a:r>
              <a:rPr lang="ru-RU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приказы </a:t>
            </a: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старухи.</a:t>
            </a:r>
            <a:r>
              <a:rPr lang="ru-RU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5.Простофиля</a:t>
            </a:r>
          </a:p>
          <a:p>
            <a:pPr marL="0" indent="0" algn="ctr">
              <a:buNone/>
            </a:pPr>
            <a:endParaRPr lang="ru-RU" sz="20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70056" y="315313"/>
            <a:ext cx="4004603" cy="6242006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1.</a:t>
            </a:r>
            <a:r>
              <a:rPr lang="ru-RU" sz="20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Старуха </a:t>
            </a: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              2.Жадная</a:t>
            </a:r>
            <a:r>
              <a:rPr lang="ru-RU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сердитая                               3.Прядет, </a:t>
            </a:r>
            <a:r>
              <a:rPr lang="ru-RU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командует, </a:t>
            </a: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злится     4.Старуха осталась сидеть </a:t>
            </a:r>
            <a:r>
              <a:rPr lang="ru-RU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у разбитого </a:t>
            </a:r>
            <a:r>
              <a:rPr lang="ru-RU" sz="2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корыта.                                                 5.Глупая.</a:t>
            </a:r>
          </a:p>
          <a:p>
            <a:pPr marL="0" indent="0" algn="ctr">
              <a:buNone/>
            </a:pPr>
            <a:endParaRPr lang="ru-RU" sz="20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369205"/>
              </p:ext>
            </p:extLst>
          </p:nvPr>
        </p:nvGraphicFramePr>
        <p:xfrm>
          <a:off x="1243334" y="2300633"/>
          <a:ext cx="2488405" cy="3881435"/>
        </p:xfrm>
        <a:graphic>
          <a:graphicData uri="http://schemas.openxmlformats.org/drawingml/2006/table">
            <a:tbl>
              <a:tblPr firstRow="1" firstCol="1" bandRow="1"/>
              <a:tblGrid>
                <a:gridCol w="380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7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97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43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53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7628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28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28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155" name="Рисунок 28" descr="http://gtrk-omsk.ru/upload/iblock/edc/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1" t="1025" r="48799" b="10887"/>
          <a:stretch>
            <a:fillRect/>
          </a:stretch>
        </p:blipFill>
        <p:spPr bwMode="auto">
          <a:xfrm>
            <a:off x="2085114" y="2323880"/>
            <a:ext cx="722550" cy="73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Рисунок 33" descr="http://gov.cap.ru/UserFiles/news/201602/25/dobr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r="18234" b="25871"/>
          <a:stretch>
            <a:fillRect/>
          </a:stretch>
        </p:blipFill>
        <p:spPr bwMode="auto">
          <a:xfrm>
            <a:off x="1869883" y="3086546"/>
            <a:ext cx="572781" cy="69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Рисунок 34" descr="https://im0-tub-ru.yandex.net/i?id=9b630939eda2b99c745eb2efeb8ebce8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4" t="27461" r="19608" b="25409"/>
          <a:stretch>
            <a:fillRect/>
          </a:stretch>
        </p:blipFill>
        <p:spPr bwMode="auto">
          <a:xfrm>
            <a:off x="2547751" y="3155117"/>
            <a:ext cx="537899" cy="63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Рисунок 35" descr="http://www.probydis.ru/uploads/posts/2013-11/1385368864_skazka-o-rybake-i-rybke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3" t="1910" r="16434" b="-1910"/>
          <a:stretch>
            <a:fillRect/>
          </a:stretch>
        </p:blipFill>
        <p:spPr bwMode="auto">
          <a:xfrm>
            <a:off x="1673344" y="3867481"/>
            <a:ext cx="571403" cy="74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Рисунок 39" descr="http://edikst.ru/misc/i/gallery/30592/8318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r="19611"/>
          <a:stretch>
            <a:fillRect/>
          </a:stretch>
        </p:blipFill>
        <p:spPr bwMode="auto">
          <a:xfrm>
            <a:off x="2353704" y="3907438"/>
            <a:ext cx="564608" cy="67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Рисунок 41" descr="http://www.planetaskazok.ru/images/stories/pushkin/skazka_o_ribake_i_ribke_1/img_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t="11838" r="20673" b="3569"/>
          <a:stretch>
            <a:fillRect/>
          </a:stretch>
        </p:blipFill>
        <p:spPr bwMode="auto">
          <a:xfrm>
            <a:off x="2975857" y="3896396"/>
            <a:ext cx="491036" cy="68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Рисунок 46" descr="http://bookz.ru/authors/pu6kin-aleksandr/vse-lu46_757/i_0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" r="5144"/>
          <a:stretch>
            <a:fillRect/>
          </a:stretch>
        </p:blipFill>
        <p:spPr bwMode="auto">
          <a:xfrm>
            <a:off x="1242883" y="4633979"/>
            <a:ext cx="542797" cy="72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Рисунок 62" descr="http://master-na-chas.spb.ru/4733579_220dd0ff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3" t="15872"/>
          <a:stretch>
            <a:fillRect/>
          </a:stretch>
        </p:blipFill>
        <p:spPr bwMode="auto">
          <a:xfrm>
            <a:off x="1889945" y="4710198"/>
            <a:ext cx="552719" cy="66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Рисунок 61" descr="http://www.clipartkid.com/images/629/an-illustration-of-open-mouth-or-lips-talking-with-a-speech-bubble-for-rVWqeN-clipar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" r="1389" b="12154"/>
          <a:stretch>
            <a:fillRect/>
          </a:stretch>
        </p:blipFill>
        <p:spPr bwMode="auto">
          <a:xfrm>
            <a:off x="2546929" y="4648416"/>
            <a:ext cx="574939" cy="62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Рисунок 63" descr="https://im0-tub-ru.yandex.net/i?id=34bb1e5fa54b757a1db434cc7e243407-l&amp;n=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5" t="6944" r="38190" b="6766"/>
          <a:stretch>
            <a:fillRect/>
          </a:stretch>
        </p:blipFill>
        <p:spPr bwMode="auto">
          <a:xfrm>
            <a:off x="3176236" y="4648417"/>
            <a:ext cx="555503" cy="73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Рисунок 65" descr="http://static3.depositphotos.com/1001265/127/i/950/depositphotos_1275213-Handmade-straw-ha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39" y="5521627"/>
            <a:ext cx="624525" cy="54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07944"/>
              </p:ext>
            </p:extLst>
          </p:nvPr>
        </p:nvGraphicFramePr>
        <p:xfrm>
          <a:off x="6013042" y="2300632"/>
          <a:ext cx="2504884" cy="3912732"/>
        </p:xfrm>
        <a:graphic>
          <a:graphicData uri="http://schemas.openxmlformats.org/drawingml/2006/table">
            <a:tbl>
              <a:tblPr firstRow="1" firstCol="1" bandRow="1"/>
              <a:tblGrid>
                <a:gridCol w="383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11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16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1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76391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39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68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391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9" name="Рисунок 28" descr="http://oscarforyou.ru/images/common/foto_steklo_36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787" y="4681062"/>
            <a:ext cx="549824" cy="69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63" descr="https://im0-tub-ru.yandex.net/i?id=34bb1e5fa54b757a1db434cc7e243407-l&amp;n=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5" t="6944" r="38190" b="6766"/>
          <a:stretch>
            <a:fillRect/>
          </a:stretch>
        </p:blipFill>
        <p:spPr bwMode="auto">
          <a:xfrm>
            <a:off x="6898331" y="2328143"/>
            <a:ext cx="672242" cy="73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63" descr="https://im0-tub-ru.yandex.net/i?id=34bb1e5fa54b757a1db434cc7e243407-l&amp;n=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5" t="6944" r="38190" b="6766"/>
          <a:stretch>
            <a:fillRect/>
          </a:stretch>
        </p:blipFill>
        <p:spPr bwMode="auto">
          <a:xfrm>
            <a:off x="6019871" y="4664739"/>
            <a:ext cx="555503" cy="73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 descr="http://istkuh.narod.ru/galery/4/koryto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300" y="4668627"/>
            <a:ext cx="488246" cy="69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http://www.clipartbest.com/cliparts/9cz/Eox/9czEoxKbi.jpe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483" y="3086545"/>
            <a:ext cx="620975" cy="76450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34" name="Рисунок 33" descr="http://static3.depositphotos.com/1000597/111/i/950/depositphotos_1113385-Money-coins-pour-out-from-bag.jpg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21239" r="7273"/>
          <a:stretch/>
        </p:blipFill>
        <p:spPr bwMode="auto">
          <a:xfrm>
            <a:off x="7333787" y="3103454"/>
            <a:ext cx="602657" cy="74355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Рисунок 34" descr="http://master-dereva57.ru/wp-content/uploads/2016/05/Detskij-stul..-1.jpg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0" t="4000" r="20000" b="5600"/>
          <a:stretch/>
        </p:blipFill>
        <p:spPr bwMode="auto">
          <a:xfrm>
            <a:off x="6639063" y="4715148"/>
            <a:ext cx="573307" cy="6471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Рисунок 35" descr="старуха-царица и старик"/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5" r="6117" b="6110"/>
          <a:stretch/>
        </p:blipFill>
        <p:spPr bwMode="auto">
          <a:xfrm>
            <a:off x="7770911" y="3857635"/>
            <a:ext cx="417500" cy="7542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Рисунок 37" descr="https://im0-tub-ru.yandex.net/i?id=52e54661327bfe566167031f74221a82-l&amp;n=13"/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 t="6572" r="14970" b="7153"/>
          <a:stretch/>
        </p:blipFill>
        <p:spPr bwMode="auto">
          <a:xfrm>
            <a:off x="7008258" y="5504604"/>
            <a:ext cx="535841" cy="655440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7027282" y="5623131"/>
            <a:ext cx="476403" cy="363442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42" name="Рисунок 41" descr="Старуха пряла свою пряжу"/>
          <p:cNvPicPr/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t="48351" r="48144" b="9671"/>
          <a:stretch/>
        </p:blipFill>
        <p:spPr bwMode="auto">
          <a:xfrm>
            <a:off x="6449912" y="3857635"/>
            <a:ext cx="558346" cy="77012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Рисунок 42" descr="http://www.clipartkid.com/images/629/an-illustration-of-open-mouth-or-lips-talking-with-a-speech-bubble-for-rVWqeN-clipart.jpg"/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r="1388" b="12153"/>
          <a:stretch/>
        </p:blipFill>
        <p:spPr bwMode="auto">
          <a:xfrm>
            <a:off x="7176675" y="3895564"/>
            <a:ext cx="458440" cy="6602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6637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02125" cy="1320800"/>
          </a:xfrm>
        </p:spPr>
        <p:txBody>
          <a:bodyPr/>
          <a:lstStyle/>
          <a:p>
            <a:r>
              <a:rPr lang="ru-RU" b="1" dirty="0">
                <a:solidFill>
                  <a:srgbClr val="90C226"/>
                </a:solidFill>
              </a:rPr>
              <a:t>Задание «Отгадай </a:t>
            </a:r>
            <a:r>
              <a:rPr lang="ru-RU" b="1" dirty="0" err="1">
                <a:solidFill>
                  <a:srgbClr val="90C226"/>
                </a:solidFill>
              </a:rPr>
              <a:t>синквейн</a:t>
            </a:r>
            <a:r>
              <a:rPr lang="ru-RU" b="1" dirty="0">
                <a:solidFill>
                  <a:srgbClr val="90C226"/>
                </a:solidFill>
              </a:rPr>
              <a:t> – загадку»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425146"/>
            <a:ext cx="4184035" cy="5025081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 algn="ctr">
              <a:spcAft>
                <a:spcPts val="800"/>
              </a:spcAft>
              <a:buNone/>
            </a:pP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.……?</a:t>
            </a:r>
            <a:r>
              <a:rPr lang="ru-RU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2.Синее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бескрайнее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Волнуется, бушует,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плещется</a:t>
            </a:r>
            <a:r>
              <a:rPr lang="ru-RU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Ветер по нему гуляет и кораблик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подгоняет.</a:t>
            </a:r>
            <a:r>
              <a:rPr lang="ru-RU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Неживая природа. </a:t>
            </a:r>
            <a:endParaRPr lang="ru-RU" sz="2400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1425147"/>
            <a:ext cx="4184034" cy="5025080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 algn="ctr">
              <a:spcAft>
                <a:spcPts val="800"/>
              </a:spcAft>
              <a:buNone/>
            </a:pP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……?</a:t>
            </a:r>
            <a:r>
              <a:rPr lang="ru-RU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2.Деревянное, разбитое.</a:t>
            </a:r>
            <a:r>
              <a:rPr lang="ru-RU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3.Рассохлось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треснуло,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прогнило.</a:t>
            </a:r>
            <a:r>
              <a:rPr lang="ru-RU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4.Странная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посуда для стирки и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купания.</a:t>
            </a:r>
            <a:r>
              <a:rPr lang="ru-RU" sz="24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5.Домашняя утварь.</a:t>
            </a:r>
            <a:endParaRPr lang="ru-RU" sz="2400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ttp://25mb.ru/img/picture/Oct/24/877a054fe95e6aee998a00f2d878d532/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42" y="4322092"/>
            <a:ext cx="2676525" cy="1904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6231496" y="3811373"/>
            <a:ext cx="1799575" cy="282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42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97675"/>
            <a:ext cx="11945389" cy="690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8497"/>
          </a:xfrm>
        </p:spPr>
        <p:txBody>
          <a:bodyPr/>
          <a:lstStyle/>
          <a:p>
            <a:r>
              <a:rPr lang="ru-RU" b="1" dirty="0">
                <a:latin typeface="Calibri" panose="020F0502020204030204" pitchFamily="34" charset="0"/>
              </a:rPr>
              <a:t>Вывод: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43236" y="1219199"/>
            <a:ext cx="9842386" cy="452257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Активно используя технологию «</a:t>
            </a:r>
            <a:r>
              <a:rPr lang="ru-RU" sz="2400" dirty="0" err="1" smtClean="0">
                <a:solidFill>
                  <a:schemeClr val="accent5"/>
                </a:solidFill>
                <a:latin typeface="Calibri" panose="020F0502020204030204" pitchFamily="34" charset="0"/>
              </a:rPr>
              <a:t>Синквейн</a:t>
            </a:r>
            <a:r>
              <a:rPr lang="ru-RU" sz="24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» в своей работе, могу сказать, что дети имеют в результате такой работе значительные успехи в развитии речи, в творческом развитии, дети учатся анализировать, делать выводы;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err="1" smtClean="0">
                <a:solidFill>
                  <a:schemeClr val="accent5"/>
                </a:solidFill>
                <a:latin typeface="Calibri" panose="020F0502020204030204" pitchFamily="34" charset="0"/>
              </a:rPr>
              <a:t>Синквейны</a:t>
            </a:r>
            <a:r>
              <a:rPr lang="ru-RU" sz="24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 используются </a:t>
            </a:r>
            <a:r>
              <a:rPr lang="ru-RU" sz="2400" dirty="0" err="1" smtClean="0">
                <a:solidFill>
                  <a:schemeClr val="accent5"/>
                </a:solidFill>
                <a:latin typeface="Calibri" panose="020F0502020204030204" pitchFamily="34" charset="0"/>
              </a:rPr>
              <a:t>пратически</a:t>
            </a:r>
            <a:r>
              <a:rPr lang="ru-RU" sz="24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 на любом этапе работы по развитию речи – поиск решения проблем, развитие логического мышления, введение в тему занятия, заключительное задание по пройденному материалу, проведение рефлексии, анализа и синтеза полученной информации.</a:t>
            </a:r>
            <a:endParaRPr lang="ru-RU" sz="2400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03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5818" y="266007"/>
            <a:ext cx="10525869" cy="6450677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15000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Синквейн</a:t>
            </a:r>
            <a:endParaRPr lang="ru-RU" sz="15000" b="1" i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15000" b="1" i="1" dirty="0" smtClean="0"/>
              <a:t>Творческий, активизирующий. </a:t>
            </a:r>
            <a:endParaRPr lang="ru-RU" sz="15000" dirty="0" smtClean="0"/>
          </a:p>
          <a:p>
            <a:pPr marL="0" indent="0" algn="ctr">
              <a:buNone/>
            </a:pPr>
            <a:r>
              <a:rPr lang="ru-RU" sz="15000" b="1" i="1" dirty="0" smtClean="0"/>
              <a:t> </a:t>
            </a:r>
            <a:r>
              <a:rPr lang="ru-RU" sz="15000" b="1" i="1" dirty="0"/>
              <a:t>Развивает, обогащает, уточняет. </a:t>
            </a:r>
            <a:endParaRPr lang="ru-RU" sz="15000" dirty="0"/>
          </a:p>
          <a:p>
            <a:pPr marL="0" indent="0" algn="ctr">
              <a:buNone/>
            </a:pPr>
            <a:r>
              <a:rPr lang="ru-RU" sz="15000" b="1" i="1" dirty="0"/>
              <a:t> Помогает учиться. </a:t>
            </a:r>
            <a:endParaRPr lang="ru-RU" sz="15000" dirty="0"/>
          </a:p>
          <a:p>
            <a:pPr marL="0" indent="0" algn="ctr">
              <a:buNone/>
            </a:pPr>
            <a:r>
              <a:rPr lang="ru-RU" sz="15000" b="1" dirty="0" smtClean="0"/>
              <a:t> </a:t>
            </a:r>
            <a:r>
              <a:rPr lang="ru-RU" sz="15000" b="1" dirty="0"/>
              <a:t>Метод.</a:t>
            </a:r>
            <a:endParaRPr lang="ru-RU" sz="15000" dirty="0"/>
          </a:p>
          <a:p>
            <a:pPr marL="0" indent="0">
              <a:buNone/>
            </a:pPr>
            <a:endParaRPr lang="ru-RU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6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247" y="495995"/>
            <a:ext cx="8653112" cy="5421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и целесообразность 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использования  </a:t>
            </a:r>
            <a:r>
              <a:rPr lang="ru-RU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синквейна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>
              <a:spcAft>
                <a:spcPts val="100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открываются новые творческие интеллектуальные  возможности;</a:t>
            </a:r>
          </a:p>
          <a:p>
            <a:pPr>
              <a:spcAft>
                <a:spcPts val="100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способствует обогащению и актуализации словаря;</a:t>
            </a:r>
          </a:p>
          <a:p>
            <a:pPr>
              <a:spcAft>
                <a:spcPts val="100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является диагностическим инструментом и проводится в рамках прохождения определённой лексической темы;</a:t>
            </a:r>
          </a:p>
          <a:p>
            <a:pPr>
              <a:spcAft>
                <a:spcPts val="100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носит характер комплексного воздействия (развивает речь, память, внимание, мышление)</a:t>
            </a:r>
          </a:p>
          <a:p>
            <a:pPr>
              <a:spcAft>
                <a:spcPts val="100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используется  для закрепления изученной темы;</a:t>
            </a:r>
          </a:p>
          <a:p>
            <a:pPr>
              <a:spcAft>
                <a:spcPts val="100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является игровым приемом;</a:t>
            </a:r>
          </a:p>
          <a:p>
            <a:pPr>
              <a:spcAft>
                <a:spcPts val="100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составление </a:t>
            </a:r>
            <a:r>
              <a:rPr lang="ru-RU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синквейна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используется для проведения рефлексии, анализа и синтеза полученной информации.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Что же такое </a:t>
            </a:r>
            <a:r>
              <a:rPr lang="ru-RU" dirty="0" err="1" smtClean="0">
                <a:solidFill>
                  <a:schemeClr val="tx2"/>
                </a:solidFill>
              </a:rPr>
              <a:t>синквейн</a:t>
            </a:r>
            <a:r>
              <a:rPr lang="ru-RU" dirty="0" smtClean="0">
                <a:solidFill>
                  <a:schemeClr val="tx2"/>
                </a:solidFill>
              </a:rPr>
              <a:t>?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accent5"/>
                </a:solidFill>
              </a:rPr>
              <a:t>Синквейн</a:t>
            </a:r>
            <a:r>
              <a:rPr lang="ru-RU" sz="2400" dirty="0" smtClean="0">
                <a:solidFill>
                  <a:schemeClr val="accent5"/>
                </a:solidFill>
              </a:rPr>
              <a:t>(слово франц.) – в переводе означает нерифмованное стихотворение из пяти строк.</a:t>
            </a:r>
          </a:p>
          <a:p>
            <a:r>
              <a:rPr lang="ru-RU" sz="2400" dirty="0" smtClean="0">
                <a:solidFill>
                  <a:schemeClr val="accent5"/>
                </a:solidFill>
              </a:rPr>
              <a:t>Традиционный(классический) </a:t>
            </a:r>
            <a:r>
              <a:rPr lang="ru-RU" sz="2400" dirty="0" err="1" smtClean="0">
                <a:solidFill>
                  <a:schemeClr val="accent5"/>
                </a:solidFill>
              </a:rPr>
              <a:t>синквейн</a:t>
            </a:r>
            <a:r>
              <a:rPr lang="ru-RU" sz="2400" dirty="0" smtClean="0">
                <a:solidFill>
                  <a:schemeClr val="accent5"/>
                </a:solidFill>
              </a:rPr>
              <a:t> как жанр поэзии в начале</a:t>
            </a:r>
            <a:r>
              <a:rPr lang="en-US" sz="2400" dirty="0" smtClean="0">
                <a:solidFill>
                  <a:schemeClr val="accent5"/>
                </a:solidFill>
              </a:rPr>
              <a:t> XX </a:t>
            </a:r>
            <a:r>
              <a:rPr lang="ru-RU" sz="2400" dirty="0" smtClean="0">
                <a:solidFill>
                  <a:schemeClr val="accent5"/>
                </a:solidFill>
              </a:rPr>
              <a:t>века придумала американская поэтесса Аделаида </a:t>
            </a:r>
            <a:r>
              <a:rPr lang="ru-RU" sz="2400" dirty="0" err="1" smtClean="0">
                <a:solidFill>
                  <a:schemeClr val="accent5"/>
                </a:solidFill>
              </a:rPr>
              <a:t>Крепси</a:t>
            </a:r>
            <a:r>
              <a:rPr lang="ru-RU" sz="2400" dirty="0" smtClean="0">
                <a:solidFill>
                  <a:schemeClr val="accent5"/>
                </a:solidFill>
              </a:rPr>
              <a:t> под влиянием в то время популярной японской поэзии.</a:t>
            </a:r>
          </a:p>
          <a:p>
            <a:r>
              <a:rPr lang="ru-RU" sz="2400" dirty="0" smtClean="0">
                <a:solidFill>
                  <a:schemeClr val="accent5"/>
                </a:solidFill>
              </a:rPr>
              <a:t>Дидактическое правило составления </a:t>
            </a:r>
            <a:r>
              <a:rPr lang="ru-RU" sz="2400" dirty="0" err="1" smtClean="0">
                <a:solidFill>
                  <a:schemeClr val="accent5"/>
                </a:solidFill>
              </a:rPr>
              <a:t>синквейна</a:t>
            </a:r>
            <a:r>
              <a:rPr lang="ru-RU" sz="2400" dirty="0" smtClean="0">
                <a:solidFill>
                  <a:schemeClr val="accent5"/>
                </a:solidFill>
              </a:rPr>
              <a:t> разработали уже намного позже в педагогических и образовательных целях, как результативный метод развития речи и интеллектуальных способностей.</a:t>
            </a:r>
            <a:endParaRPr lang="ru-RU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8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041" y="404260"/>
            <a:ext cx="8918532" cy="605917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altLang="ru-RU" sz="2000" b="1" dirty="0" smtClean="0">
                <a:solidFill>
                  <a:srgbClr val="2D2A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                        АЛНАРИТМ СОСТАВЛЕНИЯ СИНКВЕЙНА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состоит из пяти строк и его форма напоминает ёлочку.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строка – Название. Одно слово, обычно существительное, отражающее главную идею( Кто, что?);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строка – Описание. Два слова, прилагательные, описывающие основную мысль ( Какой, какая, какое, какие?);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строка – Действие. Три слова, глаголы, описывающие действия в рамках темы( Что делает, что делают?);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строка – Фраза из нескольких слов, показывающая отношение к теме, выражающая личное отношение автора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синквейна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 описываемому предмету или объекту; 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строка – Синоним названия темы. Одно слово-резюме, характеризующее суть предмета или объекта (обобщающее слово). Вывод, итог, ассоциация.</a:t>
            </a:r>
          </a:p>
          <a:p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67211" y="404261"/>
            <a:ext cx="5411244" cy="698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АЛГАРИТМ СОСТАВЛЕНИЯ СИНКВЕЙНА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88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635" y="394637"/>
            <a:ext cx="9288378" cy="596766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1этап- подготовительный</a:t>
            </a:r>
            <a:r>
              <a:rPr lang="ru-RU" sz="2200" dirty="0" smtClean="0">
                <a:latin typeface="Calibri" panose="020F0502020204030204" pitchFamily="34" charset="0"/>
              </a:rPr>
              <a:t>. </a:t>
            </a:r>
            <a:r>
              <a:rPr lang="ru-RU" sz="2200" i="1" u="sng" dirty="0" smtClean="0">
                <a:latin typeface="Calibri" panose="020F0502020204030204" pitchFamily="34" charset="0"/>
              </a:rPr>
              <a:t>Знакомство </a:t>
            </a:r>
            <a:r>
              <a:rPr lang="ru-RU" sz="2200" i="1" u="sng" dirty="0">
                <a:latin typeface="Calibri" panose="020F0502020204030204" pitchFamily="34" charset="0"/>
              </a:rPr>
              <a:t>с </a:t>
            </a:r>
            <a:r>
              <a:rPr lang="ru-RU" sz="2200" i="1" u="sng" dirty="0" smtClean="0">
                <a:latin typeface="Calibri" panose="020F0502020204030204" pitchFamily="34" charset="0"/>
              </a:rPr>
              <a:t>понятием </a:t>
            </a:r>
            <a:r>
              <a:rPr lang="ru-RU" sz="2200" i="1" u="sng" dirty="0">
                <a:latin typeface="Calibri" panose="020F0502020204030204" pitchFamily="34" charset="0"/>
              </a:rPr>
              <a:t>«слово</a:t>
            </a:r>
            <a:r>
              <a:rPr lang="ru-RU" sz="2200" i="1" u="sng" dirty="0" smtClean="0">
                <a:latin typeface="Calibri" panose="020F0502020204030204" pitchFamily="34" charset="0"/>
              </a:rPr>
              <a:t>», </a:t>
            </a:r>
            <a:r>
              <a:rPr lang="ru-RU" sz="2200" dirty="0" smtClean="0">
                <a:latin typeface="Calibri" panose="020F0502020204030204" pitchFamily="34" charset="0"/>
              </a:rPr>
              <a:t>с последующим </a:t>
            </a:r>
            <a:r>
              <a:rPr lang="ru-RU" sz="2200" i="1" u="sng" dirty="0" smtClean="0">
                <a:latin typeface="Calibri" panose="020F0502020204030204" pitchFamily="34" charset="0"/>
              </a:rPr>
              <a:t>введением его графического изображения:</a:t>
            </a:r>
            <a:endParaRPr lang="ru-RU" sz="2200" i="1" u="sng" dirty="0">
              <a:latin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200" dirty="0">
                <a:latin typeface="Calibri" panose="020F0502020204030204" pitchFamily="34" charset="0"/>
              </a:rPr>
              <a:t>«слова-предметы</a:t>
            </a:r>
            <a:r>
              <a:rPr lang="ru-RU" sz="2200" dirty="0" smtClean="0">
                <a:latin typeface="Calibri" panose="020F0502020204030204" pitchFamily="34" charset="0"/>
              </a:rPr>
              <a:t>» (</a:t>
            </a:r>
            <a:r>
              <a:rPr lang="ru-RU" sz="2200" dirty="0">
                <a:latin typeface="Calibri" panose="020F0502020204030204" pitchFamily="34" charset="0"/>
              </a:rPr>
              <a:t>«</a:t>
            </a:r>
            <a:r>
              <a:rPr lang="ru-RU" sz="2200" dirty="0" smtClean="0">
                <a:latin typeface="Calibri" panose="020F0502020204030204" pitchFamily="34" charset="0"/>
              </a:rPr>
              <a:t>слова, обозначающие неживые предметы», «слова,</a:t>
            </a:r>
            <a:r>
              <a:rPr lang="ru-RU" sz="2200" dirty="0">
                <a:latin typeface="Calibri" panose="020F0502020204030204" pitchFamily="34" charset="0"/>
              </a:rPr>
              <a:t> обозначающие </a:t>
            </a:r>
            <a:r>
              <a:rPr lang="ru-RU" sz="2200" dirty="0" smtClean="0">
                <a:latin typeface="Calibri" panose="020F0502020204030204" pitchFamily="34" charset="0"/>
              </a:rPr>
              <a:t>живые</a:t>
            </a:r>
            <a:r>
              <a:rPr lang="ru-RU" sz="2200" dirty="0">
                <a:latin typeface="Calibri" panose="020F0502020204030204" pitchFamily="34" charset="0"/>
              </a:rPr>
              <a:t> предметы</a:t>
            </a:r>
            <a:r>
              <a:rPr lang="ru-RU" sz="2200" dirty="0" smtClean="0">
                <a:latin typeface="Calibri" panose="020F0502020204030204" pitchFamily="34" charset="0"/>
              </a:rPr>
              <a:t>»; </a:t>
            </a:r>
            <a:endParaRPr lang="ru-RU" sz="2200" dirty="0">
              <a:latin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200" dirty="0" smtClean="0">
                <a:latin typeface="Calibri" panose="020F0502020204030204" pitchFamily="34" charset="0"/>
              </a:rPr>
              <a:t>«</a:t>
            </a:r>
            <a:r>
              <a:rPr lang="ru-RU" sz="2200" dirty="0">
                <a:latin typeface="Calibri" panose="020F0502020204030204" pitchFamily="34" charset="0"/>
              </a:rPr>
              <a:t>слова-признаки»; </a:t>
            </a:r>
          </a:p>
          <a:p>
            <a:pPr lvl="0">
              <a:lnSpc>
                <a:spcPct val="150000"/>
              </a:lnSpc>
            </a:pPr>
            <a:r>
              <a:rPr lang="ru-RU" sz="2200" dirty="0">
                <a:latin typeface="Calibri" panose="020F0502020204030204" pitchFamily="34" charset="0"/>
              </a:rPr>
              <a:t>«слова- действия</a:t>
            </a:r>
            <a:r>
              <a:rPr lang="ru-RU" sz="2200" dirty="0" smtClean="0">
                <a:latin typeface="Calibri" panose="020F0502020204030204" pitchFamily="34" charset="0"/>
              </a:rPr>
              <a:t>». </a:t>
            </a:r>
            <a:endParaRPr lang="ru-RU" sz="2200" dirty="0">
              <a:latin typeface="Calibri" panose="020F050202020403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ru-RU" sz="2200" dirty="0" smtClean="0">
                <a:latin typeface="Calibri" panose="020F0502020204030204" pitchFamily="34" charset="0"/>
              </a:rPr>
              <a:t>После </a:t>
            </a:r>
            <a:r>
              <a:rPr lang="ru-RU" sz="2200" dirty="0">
                <a:latin typeface="Calibri" panose="020F0502020204030204" pitchFamily="34" charset="0"/>
              </a:rPr>
              <a:t>того, как у детей сформируется представление о словах, обозначающих предмет, его признаки и </a:t>
            </a:r>
            <a:r>
              <a:rPr lang="ru-RU" sz="2200" dirty="0" smtClean="0">
                <a:latin typeface="Calibri" panose="020F0502020204030204" pitchFamily="34" charset="0"/>
              </a:rPr>
              <a:t>действия </a:t>
            </a:r>
            <a:r>
              <a:rPr lang="ru-RU" sz="2200" dirty="0">
                <a:latin typeface="Calibri" panose="020F0502020204030204" pitchFamily="34" charset="0"/>
              </a:rPr>
              <a:t>(грамматическое значение </a:t>
            </a:r>
            <a:r>
              <a:rPr lang="ru-RU" sz="2200" dirty="0" smtClean="0">
                <a:latin typeface="Calibri" panose="020F0502020204030204" pitchFamily="34" charset="0"/>
              </a:rPr>
              <a:t>слова), подводим </a:t>
            </a:r>
            <a:r>
              <a:rPr lang="ru-RU" sz="2200" dirty="0">
                <a:latin typeface="Calibri" panose="020F0502020204030204" pitchFamily="34" charset="0"/>
              </a:rPr>
              <a:t>к понятию о предложении, его структуре.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65019" y="1876925"/>
            <a:ext cx="519764" cy="42351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0106" y="2555809"/>
            <a:ext cx="519764" cy="4475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50106" y="3238468"/>
            <a:ext cx="519764" cy="4283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26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137" y="86628"/>
            <a:ext cx="8734987" cy="5598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ru-RU" sz="2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 этап – основной. 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Составление </a:t>
            </a:r>
            <a:r>
              <a:rPr lang="ru-RU" sz="2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синквейна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в </a:t>
            </a:r>
            <a:r>
              <a:rPr lang="ru-RU" sz="2200" i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устной форме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sz="2200" i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фронтально</a:t>
            </a:r>
            <a:r>
              <a:rPr lang="ru-RU" sz="22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по хорошо знакомым предметам с ярко выраженными признаками.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1</a:t>
            </a:r>
            <a:r>
              <a:rPr lang="ru-RU" sz="2400" i="1" dirty="0">
                <a:solidFill>
                  <a:srgbClr val="C00000"/>
                </a:solidFill>
                <a:latin typeface="Calibri" panose="020F0502020204030204" pitchFamily="34" charset="0"/>
              </a:rPr>
              <a:t>. Заяц.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i="1" dirty="0">
                <a:solidFill>
                  <a:srgbClr val="C00000"/>
                </a:solidFill>
                <a:latin typeface="Calibri" panose="020F0502020204030204" pitchFamily="34" charset="0"/>
              </a:rPr>
              <a:t>2. </a:t>
            </a:r>
            <a:r>
              <a:rPr lang="ru-RU" sz="24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Серый, </a:t>
            </a:r>
            <a:r>
              <a:rPr lang="ru-RU" sz="2400" i="1" dirty="0">
                <a:solidFill>
                  <a:srgbClr val="C00000"/>
                </a:solidFill>
                <a:latin typeface="Calibri" panose="020F0502020204030204" pitchFamily="34" charset="0"/>
              </a:rPr>
              <a:t>пушистый.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i="1" dirty="0">
                <a:solidFill>
                  <a:srgbClr val="C00000"/>
                </a:solidFill>
                <a:latin typeface="Calibri" panose="020F0502020204030204" pitchFamily="34" charset="0"/>
              </a:rPr>
              <a:t>3. Прячется, боится, убегает.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i="1" dirty="0">
                <a:solidFill>
                  <a:srgbClr val="C00000"/>
                </a:solidFill>
                <a:latin typeface="Calibri" panose="020F0502020204030204" pitchFamily="34" charset="0"/>
              </a:rPr>
              <a:t>4. </a:t>
            </a:r>
            <a:r>
              <a:rPr lang="ru-RU" sz="24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Мне нравится заяц.</a:t>
            </a:r>
            <a:endParaRPr lang="ru-RU" sz="2400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i="1" dirty="0">
                <a:solidFill>
                  <a:srgbClr val="C00000"/>
                </a:solidFill>
                <a:latin typeface="Calibri" panose="020F0502020204030204" pitchFamily="34" charset="0"/>
              </a:rPr>
              <a:t>5. Дикое животное.</a:t>
            </a:r>
          </a:p>
          <a:p>
            <a:endParaRPr lang="ru-RU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217" y="4308207"/>
            <a:ext cx="2699168" cy="19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37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6695"/>
          </a:xfrm>
        </p:spPr>
        <p:txBody>
          <a:bodyPr>
            <a:normAutofit fontScale="90000"/>
          </a:bodyPr>
          <a:lstStyle/>
          <a:p>
            <a:pPr lvl="0" algn="ctr" defTabSz="914400" eaLnBrk="0" fontAlgn="base" hangingPunct="0">
              <a:spcAft>
                <a:spcPct val="0"/>
              </a:spcAft>
            </a:pPr>
            <a:r>
              <a:rPr lang="ru-RU" altLang="ru-RU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2D2A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Модель </a:t>
            </a:r>
            <a:r>
              <a:rPr lang="ru-RU" altLang="ru-RU" sz="2400" b="1" dirty="0" err="1">
                <a:solidFill>
                  <a:srgbClr val="2D2A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синквейна</a:t>
            </a:r>
            <a:r>
              <a:rPr lang="ru-RU" altLang="ru-RU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1025" name="Рисунок 4" descr="http://50ds.ru/img/_3MO0XTZG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3" y="2416339"/>
            <a:ext cx="355282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75899" y="63753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412610"/>
              </p:ext>
            </p:extLst>
          </p:nvPr>
        </p:nvGraphicFramePr>
        <p:xfrm>
          <a:off x="5842534" y="2245232"/>
          <a:ext cx="2697800" cy="3796130"/>
        </p:xfrm>
        <a:graphic>
          <a:graphicData uri="http://schemas.openxmlformats.org/drawingml/2006/table">
            <a:tbl>
              <a:tblPr firstRow="1" firstCol="1" bandRow="1"/>
              <a:tblGrid>
                <a:gridCol w="395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0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00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00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00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23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5922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22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22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22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           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946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62705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ru-RU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Составление </a:t>
            </a:r>
            <a:r>
              <a:rPr lang="ru-RU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синквейна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 в </a:t>
            </a:r>
            <a:r>
              <a:rPr lang="ru-RU" sz="2200" i="1" u="sng" dirty="0">
                <a:solidFill>
                  <a:schemeClr val="tx1"/>
                </a:solidFill>
                <a:latin typeface="Calibri" panose="020F0502020204030204" pitchFamily="34" charset="0"/>
              </a:rPr>
              <a:t>устной форме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sz="2200" i="1" u="sng" dirty="0">
                <a:solidFill>
                  <a:schemeClr val="tx1"/>
                </a:solidFill>
                <a:latin typeface="Calibri" panose="020F0502020204030204" pitchFamily="34" charset="0"/>
              </a:rPr>
              <a:t>индивидуально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 по хорошо знакомым предметам с ярко выраженными признаками 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2200" i="1" u="sng" dirty="0" smtClean="0">
                <a:latin typeface="Calibri" panose="020F0502020204030204" pitchFamily="34" charset="0"/>
              </a:rPr>
              <a:t>с </a:t>
            </a:r>
            <a:r>
              <a:rPr lang="ru-RU" sz="2200" i="1" u="sng" dirty="0">
                <a:latin typeface="Calibri" panose="020F0502020204030204" pitchFamily="34" charset="0"/>
              </a:rPr>
              <a:t>опорой на графическое изображение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79647" y="2888912"/>
            <a:ext cx="4110598" cy="3663921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ru-RU" sz="2000" dirty="0" smtClean="0">
                <a:latin typeface="Calibri" panose="020F0502020204030204" pitchFamily="34" charset="0"/>
              </a:rPr>
              <a:t>«слова-предметы</a:t>
            </a:r>
            <a:endParaRPr lang="ru-RU" sz="2000" dirty="0">
              <a:latin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000" dirty="0">
                <a:latin typeface="Calibri" panose="020F0502020204030204" pitchFamily="34" charset="0"/>
              </a:rPr>
              <a:t>«слова-признаки</a:t>
            </a:r>
            <a:r>
              <a:rPr lang="ru-RU" sz="2000" dirty="0" smtClean="0">
                <a:latin typeface="Calibri" panose="020F0502020204030204" pitchFamily="34" charset="0"/>
              </a:rPr>
              <a:t>» </a:t>
            </a:r>
            <a:endParaRPr lang="ru-RU" sz="2000" dirty="0">
              <a:latin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000" dirty="0">
                <a:latin typeface="Calibri" panose="020F0502020204030204" pitchFamily="34" charset="0"/>
              </a:rPr>
              <a:t>«слова- действия</a:t>
            </a:r>
            <a:r>
              <a:rPr lang="ru-RU" sz="2000" dirty="0" smtClean="0">
                <a:latin typeface="Calibri" panose="020F0502020204030204" pitchFamily="34" charset="0"/>
              </a:rPr>
              <a:t>» </a:t>
            </a:r>
            <a:endParaRPr lang="ru-RU" sz="2000" dirty="0">
              <a:latin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latin typeface="Calibri" panose="020F0502020204030204" pitchFamily="34" charset="0"/>
              </a:rPr>
              <a:t>«слова-предлоги»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                                                             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endParaRPr lang="ru-RU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32437205"/>
              </p:ext>
            </p:extLst>
          </p:nvPr>
        </p:nvGraphicFramePr>
        <p:xfrm>
          <a:off x="6282981" y="2800949"/>
          <a:ext cx="1956241" cy="3070459"/>
        </p:xfrm>
        <a:graphic>
          <a:graphicData uri="http://schemas.openxmlformats.org/drawingml/2006/table">
            <a:tbl>
              <a:tblPr firstRow="1" firstCol="1" bandRow="1"/>
              <a:tblGrid>
                <a:gridCol w="299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3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7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27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51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232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32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32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15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82217" y="2886360"/>
            <a:ext cx="519764" cy="42351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91841" y="3438915"/>
            <a:ext cx="519764" cy="4475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91841" y="3974452"/>
            <a:ext cx="519764" cy="4283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1841" y="4621169"/>
            <a:ext cx="519764" cy="4283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74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6135"/>
            <a:ext cx="8596668" cy="1574265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 3</a:t>
            </a:r>
            <a:r>
              <a:rPr lang="ru-RU" sz="2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этап -практический  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Составление </a:t>
            </a:r>
            <a:r>
              <a:rPr lang="ru-RU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синквейна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2200" i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в парах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по хорошо знакомым 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героям детских произведений </a:t>
            </a: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с 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опорой на</a:t>
            </a:r>
            <a:r>
              <a:rPr lang="ru-RU" sz="2200" dirty="0">
                <a:latin typeface="Calibri" panose="020F0502020204030204" pitchFamily="34" charset="0"/>
              </a:rPr>
              <a:t> </a:t>
            </a:r>
            <a:r>
              <a:rPr lang="ru-RU" sz="2200" u="sng" dirty="0" smtClean="0">
                <a:latin typeface="Calibri" panose="020F0502020204030204" pitchFamily="34" charset="0"/>
              </a:rPr>
              <a:t>дидактический материал 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в виде </a:t>
            </a:r>
            <a:r>
              <a:rPr lang="ru-RU" sz="2200" u="sng" dirty="0">
                <a:latin typeface="Calibri" panose="020F0502020204030204" pitchFamily="34" charset="0"/>
              </a:rPr>
              <a:t>опорных </a:t>
            </a:r>
            <a:r>
              <a:rPr lang="ru-RU" sz="2200" u="sng" dirty="0" smtClean="0">
                <a:latin typeface="Calibri" panose="020F0502020204030204" pitchFamily="34" charset="0"/>
              </a:rPr>
              <a:t>рисунков-символов</a:t>
            </a:r>
            <a:r>
              <a:rPr lang="ru-RU" sz="2200" i="1" u="sng" dirty="0" smtClean="0">
                <a:latin typeface="Calibri" panose="020F0502020204030204" pitchFamily="34" charset="0"/>
              </a:rPr>
              <a:t> </a:t>
            </a:r>
            <a:r>
              <a:rPr lang="ru-RU" sz="2200" i="1" dirty="0" smtClean="0">
                <a:latin typeface="Calibri" panose="020F0502020204030204" pitchFamily="34" charset="0"/>
              </a:rPr>
              <a:t>(мнемотехники), 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предложенных воспитателем</a:t>
            </a:r>
            <a:r>
              <a:rPr lang="ru-RU" sz="22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br>
              <a:rPr lang="ru-RU" sz="2200" i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2200" i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ru-RU" sz="2200" i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З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адание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«Выложи картинки по схеме»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6518" y="2641188"/>
            <a:ext cx="4184035" cy="360628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2400" b="1" i="1" dirty="0" smtClean="0">
                <a:solidFill>
                  <a:schemeClr val="accent5"/>
                </a:solidFill>
              </a:rPr>
              <a:t>1.Буратино</a:t>
            </a:r>
            <a:endParaRPr lang="ru-RU" sz="2400" i="1" dirty="0" smtClean="0">
              <a:solidFill>
                <a:schemeClr val="accent5"/>
              </a:solidFill>
            </a:endParaRPr>
          </a:p>
          <a:p>
            <a:pPr marL="0" lvl="0" indent="0" algn="ctr">
              <a:buNone/>
            </a:pPr>
            <a:r>
              <a:rPr lang="ru-RU" sz="2400" i="1" dirty="0" smtClean="0">
                <a:solidFill>
                  <a:schemeClr val="accent5"/>
                </a:solidFill>
              </a:rPr>
              <a:t>2. Деревянный</a:t>
            </a:r>
            <a:r>
              <a:rPr lang="ru-RU" sz="2400" i="1" dirty="0">
                <a:solidFill>
                  <a:schemeClr val="accent5"/>
                </a:solidFill>
              </a:rPr>
              <a:t>, веселый</a:t>
            </a:r>
            <a:r>
              <a:rPr lang="ru-RU" sz="2400" i="1" dirty="0" smtClean="0">
                <a:solidFill>
                  <a:schemeClr val="accent5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chemeClr val="accent5"/>
                </a:solidFill>
              </a:rPr>
              <a:t>3</a:t>
            </a:r>
            <a:r>
              <a:rPr lang="ru-RU" sz="2400" i="1" dirty="0">
                <a:solidFill>
                  <a:schemeClr val="accent5"/>
                </a:solidFill>
              </a:rPr>
              <a:t>. Ходит, учится читать, любит папу Карло</a:t>
            </a:r>
            <a:r>
              <a:rPr lang="ru-RU" sz="2400" i="1" dirty="0" smtClean="0">
                <a:solidFill>
                  <a:schemeClr val="accent5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chemeClr val="accent5"/>
                </a:solidFill>
              </a:rPr>
              <a:t>4</a:t>
            </a:r>
            <a:r>
              <a:rPr lang="ru-RU" sz="2400" i="1" dirty="0">
                <a:solidFill>
                  <a:schemeClr val="accent5"/>
                </a:solidFill>
              </a:rPr>
              <a:t>. Буратино открыл золотым ключиком потайную </a:t>
            </a:r>
            <a:r>
              <a:rPr lang="ru-RU" sz="2400" i="1" dirty="0" smtClean="0">
                <a:solidFill>
                  <a:schemeClr val="accent5"/>
                </a:solidFill>
              </a:rPr>
              <a:t>дверь.</a:t>
            </a:r>
            <a:endParaRPr lang="ru-RU" sz="2400" i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ru-RU" sz="2400" i="1" dirty="0" smtClean="0">
                <a:solidFill>
                  <a:schemeClr val="accent5"/>
                </a:solidFill>
              </a:rPr>
              <a:t>5</a:t>
            </a:r>
            <a:r>
              <a:rPr lang="ru-RU" sz="2400" i="1" dirty="0">
                <a:solidFill>
                  <a:schemeClr val="accent5"/>
                </a:solidFill>
              </a:rPr>
              <a:t>. </a:t>
            </a:r>
            <a:r>
              <a:rPr lang="ru-RU" sz="2400" i="1" dirty="0" smtClean="0">
                <a:solidFill>
                  <a:schemeClr val="accent5"/>
                </a:solidFill>
              </a:rPr>
              <a:t>Мальчик.</a:t>
            </a:r>
            <a:endParaRPr lang="ru-RU" sz="2400" i="1" dirty="0">
              <a:solidFill>
                <a:schemeClr val="accent5"/>
              </a:solidFill>
            </a:endParaRPr>
          </a:p>
          <a:p>
            <a:endParaRPr lang="ru-RU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0096796"/>
              </p:ext>
            </p:extLst>
          </p:nvPr>
        </p:nvGraphicFramePr>
        <p:xfrm>
          <a:off x="6100097" y="2641189"/>
          <a:ext cx="2581889" cy="3881435"/>
        </p:xfrm>
        <a:graphic>
          <a:graphicData uri="http://schemas.openxmlformats.org/drawingml/2006/table">
            <a:tbl>
              <a:tblPr firstRow="1" firstCol="1" bandRow="1"/>
              <a:tblGrid>
                <a:gridCol w="394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12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25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4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79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79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31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7628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28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28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25" marR="2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107" name="Рисунок 172" descr="http://foneyes.ru/img/picture/Aug/02/c61d85b6d99d1bbe70bd71ef338d6aa5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5"/>
          <a:stretch>
            <a:fillRect/>
          </a:stretch>
        </p:blipFill>
        <p:spPr bwMode="auto">
          <a:xfrm>
            <a:off x="7052611" y="2641188"/>
            <a:ext cx="631827" cy="74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Рисунок 173" descr="http://photo-zhurnal.ru/images/224081_zelenoe-derevo-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" b="8919"/>
          <a:stretch>
            <a:fillRect/>
          </a:stretch>
        </p:blipFill>
        <p:spPr bwMode="auto">
          <a:xfrm>
            <a:off x="6732270" y="3438753"/>
            <a:ext cx="701796" cy="72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Рисунок 174" descr="https://1000.menu/img/holidays/mezhdunarodnyi-den-ulybki-13679289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20" y="3551638"/>
            <a:ext cx="526599" cy="45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Рисунок 175" descr="http://boombob.ru/img/picture/Jun/30/4d4eea5f807358225962cdb661254f45/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t="26984" r="3740" b="5762"/>
          <a:stretch>
            <a:fillRect/>
          </a:stretch>
        </p:blipFill>
        <p:spPr bwMode="auto">
          <a:xfrm>
            <a:off x="6554804" y="4307082"/>
            <a:ext cx="424028" cy="56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Рисунок 176" descr="http://okartinkah.ru/img/azbuka-kartinki-dlya-detey-1858/azbuka-kartinki-dlya-detey-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" t="9586" r="4315" b="1599"/>
          <a:stretch>
            <a:fillRect/>
          </a:stretch>
        </p:blipFill>
        <p:spPr bwMode="auto">
          <a:xfrm>
            <a:off x="7095919" y="4258496"/>
            <a:ext cx="588520" cy="67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Рисунок 177" descr="http://vopros.ua/imager.php?L3VwbG9hZHMvaW1hZ2UvMTcvaW1hZ2Uv0YHQtdGA0LTRhtC1MS5qcGd8ODA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6915"/>
          <a:stretch>
            <a:fillRect/>
          </a:stretch>
        </p:blipFill>
        <p:spPr bwMode="auto">
          <a:xfrm>
            <a:off x="7723920" y="4243839"/>
            <a:ext cx="562407" cy="68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Рисунок 178" descr="http://foneyes.ru/img/picture/Aug/02/c61d85b6d99d1bbe70bd71ef338d6aa5/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5"/>
          <a:stretch>
            <a:fillRect/>
          </a:stretch>
        </p:blipFill>
        <p:spPr bwMode="auto">
          <a:xfrm>
            <a:off x="6144663" y="5023214"/>
            <a:ext cx="523496" cy="64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Рисунок 179" descr="http://smart-gals.ru/images/1166596_kartinki-navesnyh-zamkov-iz-skazo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47" t="-430" r="58351" b="2936"/>
          <a:stretch>
            <a:fillRect/>
          </a:stretch>
        </p:blipFill>
        <p:spPr bwMode="auto">
          <a:xfrm>
            <a:off x="6732270" y="5084262"/>
            <a:ext cx="640682" cy="55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Рисунок 180" descr="https://thumbs.dreamstime.com/z/old-key-1381214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" r="9920"/>
          <a:stretch>
            <a:fillRect/>
          </a:stretch>
        </p:blipFill>
        <p:spPr bwMode="auto">
          <a:xfrm>
            <a:off x="7482767" y="5106709"/>
            <a:ext cx="522357" cy="59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181" descr="https://im0-tub-ru.yandex.net/i?id=a164ac25bbd7a9fc3793bd959cd02b53-l&amp;n=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8" r="12479" b="4041"/>
          <a:stretch>
            <a:fillRect/>
          </a:stretch>
        </p:blipFill>
        <p:spPr bwMode="auto">
          <a:xfrm>
            <a:off x="8133346" y="4963733"/>
            <a:ext cx="548639" cy="76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182" descr="http://www.playcast.ru/uploads/2016/07/01/1915764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18" y="5778979"/>
            <a:ext cx="610927" cy="71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52834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713</TotalTime>
  <Words>774</Words>
  <Application>Microsoft Office PowerPoint</Application>
  <PresentationFormat>Широкоэкранный</PresentationFormat>
  <Paragraphs>155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Tahoma</vt:lpstr>
      <vt:lpstr>Times New Roman</vt:lpstr>
      <vt:lpstr>Trebuchet MS</vt:lpstr>
      <vt:lpstr>Wingdings 3</vt:lpstr>
      <vt:lpstr>Грань</vt:lpstr>
      <vt:lpstr>«Синквейн-эффективный прием технологии развития мышления и речи дошкольников» </vt:lpstr>
      <vt:lpstr>Презентация PowerPoint</vt:lpstr>
      <vt:lpstr>Что же такое синквейн?</vt:lpstr>
      <vt:lpstr>Презентация PowerPoint</vt:lpstr>
      <vt:lpstr>Презентация PowerPoint</vt:lpstr>
      <vt:lpstr>Презентация PowerPoint</vt:lpstr>
      <vt:lpstr> Модель синквейна </vt:lpstr>
      <vt:lpstr>  Составление синквейна в устной форме, индивидуально  по хорошо знакомым предметам с ярко выраженными признаками  с опорой на графическое изображение:</vt:lpstr>
      <vt:lpstr> 3 этап -практический  Составление синквейна  в парах по хорошо знакомым героям детских произведений с опорой на дидактический материал в виде опорных рисунков-символов (мнемотехники), предложенных воспитателем.  Задание - «Выложи картинки по схеме»</vt:lpstr>
      <vt:lpstr>Задание «Отгадай синквейн – загадку» </vt:lpstr>
      <vt:lpstr>Презентация PowerPoint</vt:lpstr>
      <vt:lpstr>  Составление синквейна  индивидуально по хорошо знакомым героям детских произведений с опорой на дидактический материал в виде опорных рисунков-символов (мнемотехники), предложенных воспитателем.  Задание - «Выложи картинки по схеме»</vt:lpstr>
      <vt:lpstr>Презентация PowerPoint</vt:lpstr>
      <vt:lpstr>Задание «Отгадай синквейн – загадку»</vt:lpstr>
      <vt:lpstr>Презентация PowerPoint</vt:lpstr>
      <vt:lpstr>Вывод: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«Применение методики синквейн в работе с детьми старшей группы»</dc:title>
  <dc:creator>User</dc:creator>
  <cp:lastModifiedBy>Solnishk0</cp:lastModifiedBy>
  <cp:revision>52</cp:revision>
  <dcterms:created xsi:type="dcterms:W3CDTF">2017-03-29T14:08:01Z</dcterms:created>
  <dcterms:modified xsi:type="dcterms:W3CDTF">2020-09-02T09:18:20Z</dcterms:modified>
</cp:coreProperties>
</file>