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63" r:id="rId4"/>
    <p:sldId id="269" r:id="rId5"/>
    <p:sldId id="262" r:id="rId6"/>
    <p:sldId id="265" r:id="rId7"/>
    <p:sldId id="264" r:id="rId8"/>
    <p:sldId id="260" r:id="rId9"/>
    <p:sldId id="268" r:id="rId10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2C16"/>
    <a:srgbClr val="0C788E"/>
    <a:srgbClr val="006666"/>
    <a:srgbClr val="0099CC"/>
    <a:srgbClr val="3366CC"/>
    <a:srgbClr val="660033"/>
    <a:srgbClr val="003399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64" autoAdjust="0"/>
    <p:restoredTop sz="94622" autoAdjust="0"/>
  </p:normalViewPr>
  <p:slideViewPr>
    <p:cSldViewPr>
      <p:cViewPr>
        <p:scale>
          <a:sx n="50" d="100"/>
          <a:sy n="50" d="100"/>
        </p:scale>
        <p:origin x="-2136" y="-57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52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5410DD-B0D9-49E7-A8CB-9CABEA4D9F03}" type="datetimeFigureOut">
              <a:rPr lang="ru-RU" smtClean="0"/>
              <a:pPr/>
              <a:t>02.10.2019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2B82E9-307A-486F-A709-FCB095280B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94702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D7DDD2-CD40-464E-BCB3-223DDAD687FC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C7A4B3-F2FE-46B5-8EDC-CC55D147B95A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FB6DA0-3AE5-4C8A-B167-7F67B5E46D0A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B3C41-8252-4CE6-AE5D-13B6326D960A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E95704-1695-47AA-B80E-9AD234717ACE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434D9B-80DB-4168-98AD-CF532CE9DD46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4EBC5D-3868-449B-A89D-35D5F006D205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D8A53E-7788-4B9E-A619-779A1A7F0982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204EAE-C510-4E95-9824-ED2845C26861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7BBF5D-FBBB-4877-AB97-E56DA4929B78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DF94DD-FB7A-4E34-9B72-0CF1C8253FA4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ABFDEE3-3E05-4A66-9B60-0A20B037DF6B}" type="slidenum">
              <a:rPr lang="es-ES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8" name="Rectangle 150"/>
          <p:cNvSpPr>
            <a:spLocks noGrp="1" noChangeArrowheads="1"/>
          </p:cNvSpPr>
          <p:nvPr>
            <p:ph type="title"/>
          </p:nvPr>
        </p:nvSpPr>
        <p:spPr>
          <a:xfrm>
            <a:off x="285720" y="4643446"/>
            <a:ext cx="8501122" cy="2214554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  <a:latin typeface="Monotype Corsiva" pitchFamily="66" charset="0"/>
              </a:rPr>
              <a:t>Этнокультурное воспитание в </a:t>
            </a:r>
            <a:r>
              <a:rPr lang="ru-RU" b="1" dirty="0" smtClean="0">
                <a:solidFill>
                  <a:schemeClr val="tx1"/>
                </a:solidFill>
                <a:latin typeface="Monotype Corsiva" pitchFamily="66" charset="0"/>
              </a:rPr>
              <a:t>ДОО</a:t>
            </a:r>
            <a:br>
              <a:rPr lang="ru-RU" b="1" dirty="0" smtClean="0">
                <a:solidFill>
                  <a:schemeClr val="tx1"/>
                </a:solidFill>
                <a:latin typeface="Monotype Corsiva" pitchFamily="66" charset="0"/>
              </a:rPr>
            </a:br>
            <a:r>
              <a:rPr lang="ru-RU" sz="3200" b="1" dirty="0" smtClean="0">
                <a:solidFill>
                  <a:schemeClr val="tx1"/>
                </a:solidFill>
                <a:latin typeface="Monotype Corsiva" pitchFamily="66" charset="0"/>
              </a:rPr>
              <a:t> 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Подготовила заведующая МКДОУ «Детский сад «Солнышко» </a:t>
            </a:r>
            <a:r>
              <a:rPr lang="ru-RU" sz="1400" b="1" dirty="0" err="1">
                <a:solidFill>
                  <a:schemeClr val="tx1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Исмаилова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Оксана </a:t>
            </a:r>
            <a:r>
              <a:rPr lang="ru-RU" sz="1400" b="1" dirty="0" err="1">
                <a:solidFill>
                  <a:schemeClr val="tx1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Юсуповна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/>
            </a:r>
            <a:br>
              <a:rPr lang="ru-RU" sz="1400" b="1" dirty="0">
                <a:solidFill>
                  <a:schemeClr val="tx1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</a:br>
            <a:endParaRPr lang="es-ES" sz="1400" b="1" dirty="0">
              <a:solidFill>
                <a:schemeClr val="tx1"/>
              </a:solidFill>
              <a:latin typeface="Monotype Corsiva" pitchFamily="66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611560" y="260647"/>
            <a:ext cx="8075240" cy="936105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b="1" i="1" dirty="0" smtClean="0">
                <a:latin typeface="Monotype Corsiva" pitchFamily="66" charset="0"/>
              </a:rPr>
              <a:t>  </a:t>
            </a:r>
            <a:r>
              <a:rPr lang="ru-RU" sz="2800" b="1" i="1" dirty="0"/>
              <a:t> 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Министерство  образования и науки Республики Дагестан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Муниципальное казенное дошкольное образовательное учреждение «Детский сад «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Солнышко»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ctr">
              <a:buNone/>
            </a:pP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Новолакского 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района село Чапаево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786578" y="6643710"/>
            <a:ext cx="2357422" cy="2142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Prezentacii.com</a:t>
            </a:r>
            <a:endParaRPr lang="ru-RU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2339752" y="1844825"/>
            <a:ext cx="4320480" cy="31019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"/>
                                        <p:tgtEl>
                                          <p:spTgt spid="21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400" fill="hold"/>
                                        <p:tgtEl>
                                          <p:spTgt spid="2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00" fill="hold"/>
                                        <p:tgtEl>
                                          <p:spTgt spid="2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98" grpId="0"/>
      <p:bldP spid="6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title"/>
          </p:nvPr>
        </p:nvSpPr>
        <p:spPr>
          <a:xfrm>
            <a:off x="2915816" y="868912"/>
            <a:ext cx="2664296" cy="2776112"/>
          </a:xfrm>
        </p:spPr>
        <p:txBody>
          <a:bodyPr/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 целях приобщения подрастающего поколения к национальной культуре, традициям многонационального народа  республики, его духовным и нравственно – эстетическим ценностям, воспитания любви к родному краю в МКДОУ «Детский сад «Солнышко» создан мини - музей  </a:t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Дагестанская сакля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». 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Batang" pitchFamily="18" charset="-127"/>
                <a:cs typeface="Times New Roman" pitchFamily="18" charset="0"/>
              </a:rPr>
              <a:t/>
            </a:r>
            <a:b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Batang" pitchFamily="18" charset="-127"/>
                <a:cs typeface="Times New Roman" pitchFamily="18" charset="0"/>
              </a:rPr>
            </a:br>
            <a:endParaRPr lang="ru-RU" sz="2400" dirty="0">
              <a:solidFill>
                <a:schemeClr val="tx1"/>
              </a:solidFill>
              <a:latin typeface="Monotype Corsiva" pitchFamily="66" charset="0"/>
            </a:endParaRPr>
          </a:p>
        </p:txBody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5229200"/>
            <a:ext cx="565497" cy="1628800"/>
          </a:xfrm>
        </p:spPr>
        <p:txBody>
          <a:bodyPr/>
          <a:lstStyle/>
          <a:p>
            <a:pPr marL="0" lvl="0" indent="0" eaLnBrk="0" hangingPunct="0">
              <a:spcBef>
                <a:spcPct val="0"/>
              </a:spcBef>
              <a:buNone/>
            </a:pPr>
            <a:endParaRPr lang="ru-RU" sz="2400" b="1" dirty="0">
              <a:latin typeface="Monotype Corsiva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786578" y="6643710"/>
            <a:ext cx="2357422" cy="2142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Prezentacii.com</a:t>
            </a:r>
            <a:endParaRPr lang="ru-RU" dirty="0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1259632" y="203891"/>
            <a:ext cx="5372194" cy="714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kern="0" dirty="0" smtClean="0">
                <a:latin typeface="Monotype Corsiva" pitchFamily="66" charset="0"/>
                <a:cs typeface="+mn-cs"/>
              </a:rPr>
              <a:t>М</a:t>
            </a:r>
            <a:r>
              <a:rPr kumimoji="0" lang="ru-RU" sz="3600" b="1" i="0" u="none" strike="noStrike" kern="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Monotype Corsiva" pitchFamily="66" charset="0"/>
                <a:ea typeface="+mn-ea"/>
                <a:cs typeface="+mn-cs"/>
              </a:rPr>
              <a:t>узей</a:t>
            </a:r>
            <a:r>
              <a:rPr kumimoji="0" lang="ru-RU" sz="3600" b="1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Monotype Corsiva" pitchFamily="66" charset="0"/>
                <a:ea typeface="+mn-ea"/>
                <a:cs typeface="+mn-cs"/>
              </a:rPr>
              <a:t> «Дагестанская сакля»</a:t>
            </a:r>
            <a:endParaRPr kumimoji="0" lang="ru-RU" sz="36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Monotype Corsiva" pitchFamily="66" charset="0"/>
              <a:ea typeface="+mn-ea"/>
              <a:cs typeface="+mn-cs"/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5214942" y="5715016"/>
            <a:ext cx="3428992" cy="200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otype Corsiva" pitchFamily="66" charset="0"/>
                <a:ea typeface="+mn-ea"/>
                <a:cs typeface="+mn-cs"/>
              </a:rPr>
              <a:t>«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otype Corsiva" pitchFamily="66" charset="0"/>
              <a:ea typeface="+mn-ea"/>
              <a:cs typeface="+mn-cs"/>
            </a:endParaRPr>
          </a:p>
        </p:txBody>
      </p:sp>
      <p:pic>
        <p:nvPicPr>
          <p:cNvPr id="1026" name="Picture 2" descr="C:\Users\Солнышко\Downloads\IMG_086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750443"/>
            <a:ext cx="4176464" cy="27148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Солнышко\Downloads\IMG_086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145" y="843760"/>
            <a:ext cx="3341643" cy="28732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Солнышко\Downloads\IMG_4654 (2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51518" y="3933056"/>
            <a:ext cx="4112627" cy="26642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Солнышко\Downloads\IMG_4668 (1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7504" y="1054649"/>
            <a:ext cx="3168352" cy="25922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9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39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266" grpId="0"/>
      <p:bldP spid="139267" grpId="0" build="p"/>
      <p:bldP spid="12" grpId="0"/>
      <p:bldP spid="1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429256" y="3143248"/>
            <a:ext cx="3257544" cy="2982915"/>
          </a:xfrm>
        </p:spPr>
        <p:txBody>
          <a:bodyPr/>
          <a:lstStyle/>
          <a:p>
            <a:endParaRPr lang="ru-RU" sz="2000" dirty="0">
              <a:latin typeface="Monotype Corsiva" pitchFamily="66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2309" y="428604"/>
            <a:ext cx="7884491" cy="652223"/>
          </a:xfrm>
        </p:spPr>
        <p:txBody>
          <a:bodyPr/>
          <a:lstStyle/>
          <a:p>
            <a:r>
              <a:rPr lang="ru-RU" sz="5400" b="1" dirty="0" smtClean="0">
                <a:latin typeface="Monotype Corsiva" pitchFamily="66" charset="0"/>
              </a:rPr>
              <a:t>Этнокультурный уголок</a:t>
            </a:r>
            <a:endParaRPr lang="ru-RU" sz="5400" b="1" dirty="0">
              <a:latin typeface="Monotype Corsiva" pitchFamily="66" charset="0"/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 bwMode="auto">
          <a:xfrm>
            <a:off x="344987" y="4869160"/>
            <a:ext cx="914645" cy="909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ru-RU" sz="20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otype Corsiva" pitchFamily="66" charset="0"/>
              <a:ea typeface="+mn-ea"/>
              <a:cs typeface="+mn-cs"/>
            </a:endParaRPr>
          </a:p>
        </p:txBody>
      </p:sp>
      <p:pic>
        <p:nvPicPr>
          <p:cNvPr id="2057" name="Picture 9" descr="C:\Users\Солнышко\Desktop\фото сада\IMG_136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4974" y="1449356"/>
            <a:ext cx="4122764" cy="309207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C:\Users\Солнышко\Desktop\фото сада\IMG_136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4912" y="1027137"/>
            <a:ext cx="2624340" cy="19682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C:\Users\Солнышко\Desktop\фото сада\IMG_137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25022272" y="-6155677"/>
            <a:ext cx="11918978" cy="8939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1" name="Picture 13" descr="C:\Users\Солнышко\Desktop\фото сада\IMG_137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424888" y="-3188534"/>
            <a:ext cx="18030800" cy="1352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C:\Users\Солнышко\Desktop\фото сада\IMG_137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11304" y="7004460"/>
            <a:ext cx="10668629" cy="8001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C:\Users\Солнышко\Desktop\фото сада\IMG_137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987" y="3043333"/>
            <a:ext cx="3994922" cy="29961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950"/>
                            </p:stCondLst>
                            <p:childTnLst>
                              <p:par>
                                <p:cTn id="12" presetID="29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950"/>
                            </p:stCondLst>
                            <p:childTnLst>
                              <p:par>
                                <p:cTn id="18" presetID="29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  <p:bldP spid="6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936104"/>
          </a:xfrm>
        </p:spPr>
        <p:txBody>
          <a:bodyPr/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  ДОУ реализуется программа по национально – региональному компоненту :  </a:t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«Ознакомление детей дошкольного возраста с народным искусством Дагестана» 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М.М.Байрамбекова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Методический кабинет оснащен методическим,  наглядно – дидактическим материалом, имеется художественная и познавательная литература на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лакском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языке</a:t>
            </a:r>
            <a:r>
              <a:rPr lang="ru-RU" sz="900" dirty="0" smtClean="0"/>
              <a:t/>
            </a:r>
            <a:br>
              <a:rPr lang="ru-RU" sz="900" dirty="0" smtClean="0"/>
            </a:br>
            <a:endParaRPr lang="ru-RU" sz="900" dirty="0"/>
          </a:p>
        </p:txBody>
      </p:sp>
      <p:pic>
        <p:nvPicPr>
          <p:cNvPr id="1026" name="Picture 2" descr="C:\Users\user\Downloads\IMG_4851-30-09-19-04-2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484785"/>
            <a:ext cx="4392488" cy="2016224"/>
          </a:xfrm>
          <a:prstGeom prst="rect">
            <a:avLst/>
          </a:prstGeom>
          <a:noFill/>
        </p:spPr>
      </p:pic>
      <p:pic>
        <p:nvPicPr>
          <p:cNvPr id="1027" name="Picture 3" descr="C:\Users\user\Downloads\IMG_4852-30-09-19-04-25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484784"/>
            <a:ext cx="4176464" cy="2088232"/>
          </a:xfrm>
          <a:prstGeom prst="rect">
            <a:avLst/>
          </a:prstGeom>
          <a:noFill/>
        </p:spPr>
      </p:pic>
      <p:pic>
        <p:nvPicPr>
          <p:cNvPr id="1032" name="Picture 8" descr="C:\Users\user\Downloads\IMG_4853-30-09-19-04-2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573016"/>
            <a:ext cx="4392488" cy="3024336"/>
          </a:xfrm>
          <a:prstGeom prst="rect">
            <a:avLst/>
          </a:prstGeom>
          <a:noFill/>
        </p:spPr>
      </p:pic>
      <p:sp>
        <p:nvSpPr>
          <p:cNvPr id="13" name="Овал 12"/>
          <p:cNvSpPr/>
          <p:nvPr/>
        </p:nvSpPr>
        <p:spPr>
          <a:xfrm>
            <a:off x="0" y="0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3" name="Picture 9" descr="C:\Users\user\Downloads\5cb7edb0-4d27-4afb-9ab9-943dd5eb765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3645024"/>
            <a:ext cx="4104456" cy="28803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71184" cy="1143000"/>
          </a:xfrm>
        </p:spPr>
        <p:txBody>
          <a:bodyPr/>
          <a:lstStyle/>
          <a:p>
            <a:r>
              <a:rPr lang="ru-RU" sz="6600" dirty="0" smtClean="0">
                <a:latin typeface="Monotype Corsiva" pitchFamily="66" charset="0"/>
              </a:rPr>
              <a:t>День родного языка</a:t>
            </a:r>
            <a:endParaRPr lang="ru-RU" sz="6600" dirty="0">
              <a:latin typeface="Monotype Corsiva" pitchFamily="66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8316416" y="3789040"/>
            <a:ext cx="2912954" cy="785818"/>
          </a:xfrm>
        </p:spPr>
        <p:txBody>
          <a:bodyPr/>
          <a:lstStyle/>
          <a:p>
            <a:pPr>
              <a:buNone/>
            </a:pPr>
            <a:endParaRPr lang="ru-RU" sz="2000" b="1" dirty="0" smtClean="0">
              <a:latin typeface="Monotype Corsiva" pitchFamily="66" charset="0"/>
            </a:endParaRPr>
          </a:p>
        </p:txBody>
      </p:sp>
      <p:sp>
        <p:nvSpPr>
          <p:cNvPr id="10" name="Содержимое 7"/>
          <p:cNvSpPr txBox="1">
            <a:spLocks/>
          </p:cNvSpPr>
          <p:nvPr/>
        </p:nvSpPr>
        <p:spPr bwMode="auto">
          <a:xfrm>
            <a:off x="0" y="2160321"/>
            <a:ext cx="5357818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2800" dirty="0" smtClean="0"/>
              <a:t>    </a:t>
            </a: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otype Corsiva" pitchFamily="66" charset="0"/>
              <a:cs typeface="+mn-cs"/>
            </a:endParaRPr>
          </a:p>
        </p:txBody>
      </p:sp>
      <p:pic>
        <p:nvPicPr>
          <p:cNvPr id="11" name="Picture 4" descr="C:\Users\Солнышко\Downloads\IMG_074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2692" y="1756156"/>
            <a:ext cx="4413371" cy="30008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 descr="C:\Users\Солнышко\Downloads\IMG_074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837" y="1758438"/>
            <a:ext cx="4160765" cy="31683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5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build="p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9044022" cy="1143000"/>
          </a:xfrm>
        </p:spPr>
        <p:txBody>
          <a:bodyPr/>
          <a:lstStyle/>
          <a:p>
            <a:r>
              <a:rPr lang="ru-RU" sz="4000" b="1" dirty="0" smtClean="0">
                <a:latin typeface="Monotype Corsiva" pitchFamily="66" charset="0"/>
              </a:rPr>
              <a:t>Театрально</a:t>
            </a:r>
            <a:r>
              <a:rPr lang="ru-RU" sz="4000" dirty="0" smtClean="0">
                <a:latin typeface="Monotype Corsiva" pitchFamily="66" charset="0"/>
              </a:rPr>
              <a:t>-</a:t>
            </a:r>
            <a:r>
              <a:rPr lang="ru-RU" sz="4000" b="1" dirty="0" smtClean="0">
                <a:latin typeface="Monotype Corsiva" pitchFamily="66" charset="0"/>
              </a:rPr>
              <a:t>игровая деятельность. </a:t>
            </a:r>
            <a:br>
              <a:rPr lang="ru-RU" sz="4000" b="1" dirty="0" smtClean="0">
                <a:latin typeface="Monotype Corsiva" pitchFamily="66" charset="0"/>
              </a:rPr>
            </a:br>
            <a:r>
              <a:rPr lang="ru-RU" sz="4000" b="1" dirty="0" smtClean="0">
                <a:latin typeface="Monotype Corsiva" pitchFamily="66" charset="0"/>
              </a:rPr>
              <a:t>Сказки «Репка</a:t>
            </a:r>
            <a:r>
              <a:rPr lang="ru-RU" sz="4000" b="1" dirty="0">
                <a:latin typeface="Monotype Corsiva" pitchFamily="66" charset="0"/>
              </a:rPr>
              <a:t>» </a:t>
            </a:r>
            <a:r>
              <a:rPr lang="ru-RU" sz="4000" b="1" dirty="0" smtClean="0">
                <a:latin typeface="Monotype Corsiva" pitchFamily="66" charset="0"/>
              </a:rPr>
              <a:t>и «Теремок» на </a:t>
            </a:r>
            <a:r>
              <a:rPr lang="ru-RU" sz="4000" b="1" dirty="0" err="1" smtClean="0">
                <a:latin typeface="Monotype Corsiva" pitchFamily="66" charset="0"/>
              </a:rPr>
              <a:t>лакском</a:t>
            </a:r>
            <a:r>
              <a:rPr lang="ru-RU" sz="4000" b="1" dirty="0" smtClean="0">
                <a:latin typeface="Monotype Corsiva" pitchFamily="66" charset="0"/>
              </a:rPr>
              <a:t> языке</a:t>
            </a:r>
            <a:endParaRPr lang="ru-RU" sz="4000" dirty="0"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16416" y="4918410"/>
            <a:ext cx="1041898" cy="1207753"/>
          </a:xfrm>
        </p:spPr>
        <p:txBody>
          <a:bodyPr/>
          <a:lstStyle/>
          <a:p>
            <a:pPr>
              <a:buNone/>
            </a:pPr>
            <a:r>
              <a:rPr lang="ru-RU" sz="2000" b="1" dirty="0" smtClean="0">
                <a:latin typeface="Monotype Corsiva" pitchFamily="66" charset="0"/>
              </a:rPr>
              <a:t>    </a:t>
            </a:r>
            <a:endParaRPr lang="ru-RU" sz="2000" dirty="0">
              <a:latin typeface="Monotype Corsiva" pitchFamily="66" charset="0"/>
            </a:endParaRPr>
          </a:p>
        </p:txBody>
      </p:sp>
      <p:pic>
        <p:nvPicPr>
          <p:cNvPr id="3075" name="Picture 3" descr="C:\Users\Солнышко\Desktop\фото сада\IMG_0873-28-05-18-01-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493" y="4447901"/>
            <a:ext cx="2962601" cy="22219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Солнышко\Desktop\фото сада\IMG_0874-28-05-18-01-0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493" y="1196993"/>
            <a:ext cx="3973299" cy="29799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Солнышко\Desktop\фото сада\IMG_0876-28-05-18-01-0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126331"/>
            <a:ext cx="2651348" cy="35351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Солнышко\Desktop\фото сада\IMG_0877-28-05-18-01-0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1350" y="4810944"/>
            <a:ext cx="2640150" cy="17102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7784" y="332656"/>
            <a:ext cx="3456384" cy="2592288"/>
          </a:xfrm>
        </p:spPr>
        <p:txBody>
          <a:bodyPr/>
          <a:lstStyle/>
          <a:p>
            <a:r>
              <a:rPr lang="ru-RU" sz="2800" b="1" dirty="0" smtClean="0">
                <a:latin typeface="Monotype Corsiva" pitchFamily="66" charset="0"/>
              </a:rPr>
              <a:t>Лезгинка </a:t>
            </a:r>
            <a:br>
              <a:rPr lang="ru-RU" sz="2800" b="1" dirty="0" smtClean="0">
                <a:latin typeface="Monotype Corsiva" pitchFamily="66" charset="0"/>
              </a:rPr>
            </a:br>
            <a:r>
              <a:rPr lang="ru-RU" sz="2800" b="1" dirty="0" smtClean="0">
                <a:latin typeface="Monotype Corsiva" pitchFamily="66" charset="0"/>
              </a:rPr>
              <a:t> - это веселый, зажигательный танец, неотъемлемая часть любого торжества: народного, </a:t>
            </a:r>
            <a:r>
              <a:rPr lang="ru-RU" sz="2800" b="1" dirty="0" err="1" smtClean="0">
                <a:latin typeface="Monotype Corsiva" pitchFamily="66" charset="0"/>
              </a:rPr>
              <a:t>Каказа</a:t>
            </a:r>
            <a:r>
              <a:rPr lang="ru-RU" sz="2800" b="1" dirty="0" smtClean="0">
                <a:latin typeface="Monotype Corsiva" pitchFamily="66" charset="0"/>
              </a:rPr>
              <a:t>.</a:t>
            </a:r>
            <a:endParaRPr lang="ru-RU" sz="2800" b="1" dirty="0"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300192" y="404664"/>
            <a:ext cx="2530624" cy="1413843"/>
          </a:xfrm>
        </p:spPr>
        <p:txBody>
          <a:bodyPr/>
          <a:lstStyle/>
          <a:p>
            <a:pPr>
              <a:buNone/>
            </a:pPr>
            <a:endParaRPr lang="ru-RU" sz="2400" dirty="0">
              <a:latin typeface="Monotype Corsiva" pitchFamily="66" charset="0"/>
            </a:endParaRPr>
          </a:p>
        </p:txBody>
      </p:sp>
      <p:pic>
        <p:nvPicPr>
          <p:cNvPr id="1026" name="Picture 2" descr="F:\Детский сад\BNJQ189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476672"/>
            <a:ext cx="2520281" cy="23762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F:\Детский сад\VDQB391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76672"/>
            <a:ext cx="2664296" cy="23042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67544" y="5517232"/>
            <a:ext cx="82089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3200" b="1" dirty="0" smtClean="0">
                <a:latin typeface="Monotype Corsiva" pitchFamily="66" charset="0"/>
              </a:rPr>
              <a:t>Ознакомление воспитанников  с известными </a:t>
            </a:r>
          </a:p>
          <a:p>
            <a:pPr algn="ctr">
              <a:buNone/>
            </a:pPr>
            <a:r>
              <a:rPr lang="ru-RU" sz="3200" b="1" dirty="0" smtClean="0">
                <a:latin typeface="Monotype Corsiva" pitchFamily="66" charset="0"/>
              </a:rPr>
              <a:t>людьми  родного края</a:t>
            </a:r>
            <a:endParaRPr lang="ru-RU" sz="3200" b="1" dirty="0">
              <a:latin typeface="Monotype Corsiva" pitchFamily="66" charset="0"/>
            </a:endParaRPr>
          </a:p>
        </p:txBody>
      </p:sp>
      <p:pic>
        <p:nvPicPr>
          <p:cNvPr id="4098" name="Picture 2" descr="C:\Users\user\Downloads\image-30-09-19-11-27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2924944"/>
            <a:ext cx="4104456" cy="2520281"/>
          </a:xfrm>
          <a:prstGeom prst="rect">
            <a:avLst/>
          </a:prstGeom>
          <a:noFill/>
        </p:spPr>
      </p:pic>
      <p:pic>
        <p:nvPicPr>
          <p:cNvPr id="10" name="Рисунок 9" descr="C:\Users\User\Documents\справки\IMG_0728-25-05-18-05-31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924945"/>
            <a:ext cx="4176464" cy="25202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28660" y="274639"/>
            <a:ext cx="9969212" cy="1066130"/>
          </a:xfrm>
        </p:spPr>
        <p:txBody>
          <a:bodyPr/>
          <a:lstStyle/>
          <a:p>
            <a:r>
              <a:rPr lang="ru-RU" b="1" dirty="0" smtClean="0">
                <a:latin typeface="Monotype Corsiva" pitchFamily="66" charset="0"/>
              </a:rPr>
              <a:t>Новруз –байрам </a:t>
            </a:r>
            <a:br>
              <a:rPr lang="ru-RU" b="1" dirty="0" smtClean="0">
                <a:latin typeface="Monotype Corsiva" pitchFamily="66" charset="0"/>
              </a:rPr>
            </a:br>
            <a:r>
              <a:rPr lang="en-US" b="1" dirty="0" smtClean="0">
                <a:latin typeface="Monotype Corsiva" pitchFamily="66" charset="0"/>
              </a:rPr>
              <a:t> </a:t>
            </a:r>
            <a:r>
              <a:rPr lang="ru-RU" b="1" dirty="0" smtClean="0">
                <a:latin typeface="Monotype Corsiva" pitchFamily="66" charset="0"/>
              </a:rPr>
              <a:t>Праздник первой борозды</a:t>
            </a:r>
            <a:endParaRPr lang="ru-RU" dirty="0"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500694" y="3000372"/>
            <a:ext cx="4000528" cy="3125791"/>
          </a:xfrm>
        </p:spPr>
        <p:txBody>
          <a:bodyPr/>
          <a:lstStyle/>
          <a:p>
            <a:pPr algn="ctr">
              <a:buNone/>
            </a:pPr>
            <a:endParaRPr lang="ru-RU" sz="2400" b="1" dirty="0" smtClean="0">
              <a:latin typeface="Monotype Corsiva" pitchFamily="66" charset="0"/>
            </a:endParaRPr>
          </a:p>
        </p:txBody>
      </p:sp>
      <p:pic>
        <p:nvPicPr>
          <p:cNvPr id="6" name="Picture 7" descr="C:\Users\Солнышко\Desktop\фото сада\IMG_0886-28-05-18-01-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64315"/>
            <a:ext cx="4248472" cy="213669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C:\Users\Солнышко\Desktop\фото сада\IMG_0887-28-05-18-01-0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364315"/>
            <a:ext cx="4248472" cy="22142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C:\Users\Солнышко\Downloads\IMG_079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645024"/>
            <a:ext cx="4248472" cy="285927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user\Downloads\IMG_483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3573016"/>
            <a:ext cx="4248472" cy="29523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539552" y="5877272"/>
            <a:ext cx="8136904" cy="720081"/>
          </a:xfrm>
        </p:spPr>
        <p:txBody>
          <a:bodyPr/>
          <a:lstStyle/>
          <a:p>
            <a:r>
              <a:rPr lang="ru-RU" sz="4800" b="1" i="1" dirty="0" smtClean="0">
                <a:latin typeface="Monotype Corsiva" pitchFamily="66" charset="0"/>
              </a:rPr>
              <a:t>Спасибо за внимание</a:t>
            </a:r>
            <a:endParaRPr lang="ru-RU" sz="4800" b="1" i="1" dirty="0">
              <a:latin typeface="Monotype Corsiva" pitchFamily="66" charset="0"/>
            </a:endParaRPr>
          </a:p>
        </p:txBody>
      </p:sp>
      <p:pic>
        <p:nvPicPr>
          <p:cNvPr id="3" name="Picture 2" descr="C:\Users\Солнышко\Downloads\IMG_079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5"/>
            <a:ext cx="3816424" cy="25202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Солнышко\Desktop\фото сада\IMG_0885-28-05-18-01-0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9979" y="332657"/>
            <a:ext cx="4224469" cy="25202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user\Downloads\IMG_483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7" y="2996952"/>
            <a:ext cx="3960439" cy="2592288"/>
          </a:xfrm>
          <a:prstGeom prst="rect">
            <a:avLst/>
          </a:prstGeom>
          <a:noFill/>
        </p:spPr>
      </p:pic>
      <p:pic>
        <p:nvPicPr>
          <p:cNvPr id="3075" name="Picture 3" descr="C:\Users\user\Downloads\IMG_483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9992" y="2924944"/>
            <a:ext cx="4320480" cy="27363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5657</TotalTime>
  <Words>98</Words>
  <Application>Microsoft Office PowerPoint</Application>
  <PresentationFormat>Экран (4:3)</PresentationFormat>
  <Paragraphs>20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Diseño predeterminado</vt:lpstr>
      <vt:lpstr>Этнокультурное воспитание в ДОО  Подготовила заведующая МКДОУ «Детский сад «Солнышко» Исмаилова Оксана Юсуповна </vt:lpstr>
      <vt:lpstr>В целях приобщения подрастающего поколения к национальной культуре, традициям многонационального народа  республики, его духовным и нравственно – эстетическим ценностям, воспитания любви к родному краю в МКДОУ «Детский сад «Солнышко» создан мини - музей   «Дагестанская сакля».  </vt:lpstr>
      <vt:lpstr>Этнокультурный уголок</vt:lpstr>
      <vt:lpstr>        В  ДОУ реализуется программа по национально – региональному компоненту :   «Ознакомление детей дошкольного возраста с народным искусством Дагестана»  М.М.Байрамбекова     Методический кабинет оснащен методическим,  наглядно – дидактическим материалом, имеется художественная и познавательная литература на лакском языке </vt:lpstr>
      <vt:lpstr>День родного языка</vt:lpstr>
      <vt:lpstr>Театрально-игровая деятельность.  Сказки «Репка» и «Теремок» на лакском языке</vt:lpstr>
      <vt:lpstr>Лезгинка   - это веселый, зажигательный танец, неотъемлемая часть любого торжества: народного, Каказа.</vt:lpstr>
      <vt:lpstr>Новруз –байрам   Праздник первой борозды</vt:lpstr>
      <vt:lpstr>Спасибо за внимание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Пользователь</cp:lastModifiedBy>
  <cp:revision>781</cp:revision>
  <dcterms:created xsi:type="dcterms:W3CDTF">2010-05-23T14:28:12Z</dcterms:created>
  <dcterms:modified xsi:type="dcterms:W3CDTF">2019-10-02T07:06:56Z</dcterms:modified>
</cp:coreProperties>
</file>